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51"/>
  </p:notesMasterIdLst>
  <p:handoutMasterIdLst>
    <p:handoutMasterId r:id="rId52"/>
  </p:handoutMasterIdLst>
  <p:sldIdLst>
    <p:sldId id="313" r:id="rId3"/>
    <p:sldId id="317" r:id="rId4"/>
    <p:sldId id="333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319" r:id="rId21"/>
    <p:sldId id="288" r:id="rId22"/>
    <p:sldId id="321" r:id="rId23"/>
    <p:sldId id="289" r:id="rId24"/>
    <p:sldId id="326" r:id="rId25"/>
    <p:sldId id="290" r:id="rId26"/>
    <p:sldId id="291" r:id="rId27"/>
    <p:sldId id="292" r:id="rId28"/>
    <p:sldId id="293" r:id="rId29"/>
    <p:sldId id="294" r:id="rId30"/>
    <p:sldId id="295" r:id="rId31"/>
    <p:sldId id="297" r:id="rId32"/>
    <p:sldId id="318" r:id="rId33"/>
    <p:sldId id="342" r:id="rId34"/>
    <p:sldId id="343" r:id="rId35"/>
    <p:sldId id="344" r:id="rId36"/>
    <p:sldId id="345" r:id="rId37"/>
    <p:sldId id="338" r:id="rId38"/>
    <p:sldId id="337" r:id="rId39"/>
    <p:sldId id="330" r:id="rId40"/>
    <p:sldId id="332" r:id="rId41"/>
    <p:sldId id="335" r:id="rId42"/>
    <p:sldId id="339" r:id="rId43"/>
    <p:sldId id="340" r:id="rId44"/>
    <p:sldId id="325" r:id="rId45"/>
    <p:sldId id="331" r:id="rId46"/>
    <p:sldId id="322" r:id="rId47"/>
    <p:sldId id="341" r:id="rId48"/>
    <p:sldId id="307" r:id="rId49"/>
    <p:sldId id="346" r:id="rId50"/>
  </p:sldIdLst>
  <p:sldSz cx="9144000" cy="6858000" type="screen4x3"/>
  <p:notesSz cx="6934200" cy="9234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00"/>
    <a:srgbClr val="55A955"/>
    <a:srgbClr val="FFFF66"/>
    <a:srgbClr val="54A0D4"/>
    <a:srgbClr val="A1CF66"/>
    <a:srgbClr val="80C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8" autoAdjust="0"/>
    <p:restoredTop sz="94660"/>
  </p:normalViewPr>
  <p:slideViewPr>
    <p:cSldViewPr>
      <p:cViewPr varScale="1">
        <p:scale>
          <a:sx n="79" d="100"/>
          <a:sy n="79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5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A72DBD3B-58BB-4732-89CC-7A1D3AEB2C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>
            <a:lvl1pPr defTabSz="923925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967E7D45-4E91-440B-AF43-CCC66B91237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>
            <a:extLst>
              <a:ext uri="{FF2B5EF4-FFF2-40B4-BE49-F238E27FC236}">
                <a16:creationId xmlns:a16="http://schemas.microsoft.com/office/drawing/2014/main" id="{B05EEE22-F523-4C17-BDE1-9D00ADB5078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0938"/>
            <a:ext cx="3005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b" anchorCtr="0" compatLnSpc="1">
            <a:prstTxWarp prst="textNoShape">
              <a:avLst/>
            </a:prstTxWarp>
          </a:bodyPr>
          <a:lstStyle>
            <a:lvl1pPr defTabSz="923925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61412DD6-B90C-4D30-AECA-7B1BB2CF155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770938"/>
            <a:ext cx="3005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BDC25CC0-0337-43FC-A999-5CCCCCBB56A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4688833-C043-4084-A309-7A2DE8CEBD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>
            <a:lvl1pPr defTabSz="923925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610EFF0-F6B8-4CC8-8DFD-816EBEF064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7D4FE196-38CB-4B58-B959-0F659C88670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58875" y="692150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33F3274A-998C-4577-85D5-7FDD12593C2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86263"/>
            <a:ext cx="55467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id="{B5A1517F-2CAC-4BE6-8EED-FC3B9D02856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0938"/>
            <a:ext cx="3005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b" anchorCtr="0" compatLnSpc="1">
            <a:prstTxWarp prst="textNoShape">
              <a:avLst/>
            </a:prstTxWarp>
          </a:bodyPr>
          <a:lstStyle>
            <a:lvl1pPr defTabSz="923925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>
            <a:extLst>
              <a:ext uri="{FF2B5EF4-FFF2-40B4-BE49-F238E27FC236}">
                <a16:creationId xmlns:a16="http://schemas.microsoft.com/office/drawing/2014/main" id="{A9FB7E22-EA21-4F15-9CE3-49D02605DF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70938"/>
            <a:ext cx="3005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1" tIns="46195" rIns="92391" bIns="46195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61AA7D72-ACB8-4B4B-B03B-E31C65946C6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ghtline.org/daily_score/archive/2007/01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ghtline.org/daily_score/archive/2007/01" TargetMode="External"/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476A2FC3-6923-4D88-A600-01719049BA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25BACF-EB77-42A9-9445-DE9C671A53B1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46CE6E09-FDDD-4C9C-A09A-DF014E3BDC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27274B09-3772-4AC9-9C75-D9C5BA91B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9815A034-16A3-4B83-81D7-D669B2A680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6DA93B-25BA-4D54-8AA4-7395E3F7DFCD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09F240D-14DF-4785-A9FD-9C20C2767F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67223702-9445-42E0-8D00-DE97BD050E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93817B94-D5B2-4FFB-B987-F47AA65D3C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76E27D-BC40-475C-8892-0746FAED231B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C6D0472C-3195-451F-AB9E-639676FFCE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D4A024F2-435F-451E-A9E5-BE9D485805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484DB77A-AEF7-47CA-9F4A-174C2B14B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DC6D7E1-3264-4E41-984C-73647EAD1965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EAE7CBD2-0918-4CEB-A0D3-F8699B15F4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F6A6FF9E-74F1-4C44-8B8D-F05BDB8678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3E7804F8-F7C2-4704-838F-A583F94D4C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891603-8B07-4AAA-847B-263A47FDB8D1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4005A0A6-A358-4A34-BFF8-925EE90151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09851FA8-F15C-4F2B-A72C-3A8C156E5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04D867A-411D-4999-AA20-850A6BB9CA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F6E2C92-CF17-4759-A1A2-51976C8E5321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8925BDDB-E8EC-4866-8008-CA6E69FDDA4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71744D8A-0CDF-4D29-87AE-DB2991154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A8F16DB9-D2A2-4CF3-8843-40EB7C0B61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92AAFD3-EEC6-4C84-A01A-3FFCCF2B5972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E20EBC64-4ED5-4931-8CEF-05A03AD4EB5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AA931C2D-370B-4F1E-ACD1-D3979177CF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9F3D6BAA-0E27-434C-9CB1-2397B6D8CE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BCE0A1-1AF0-48E1-AFCB-BE2419FC7350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7C8C3C7D-0C2B-4F44-BC3A-EA2122AFCB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F1F54288-4B49-4E5B-9665-049DEECF61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49BF7E44-6A14-4BAD-8A4B-FA8A2785DA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173514-EF6F-4718-A206-EDD134D64923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B5355B35-B83B-4D9B-93C4-2962CCACB7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D242A1A5-4B46-497C-97A2-3520C3F8F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Define Sustainability and its 3 components (environment, economy, society). May have to explore the meaning of “needs.”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AF987F78-1F9D-427F-B84C-2BFFB25C74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26828-E4F0-4A3C-88D4-B6172F3357DB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E7CBC48B-60B9-4E90-833E-E3270EA9D3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EACA0F8A-9600-4A2F-BEDE-FDE0843D38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2D4F2630-7BCF-4204-9970-555A24AD96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67A7922-F257-4855-A84F-BB5E074FF595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7F5DAB61-CBC8-4B52-9700-90F30FE3D60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C0C80B56-4C29-49B6-BC65-425F57580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B366B0EA-3A59-4A2A-A298-AD840BB369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3D28065-2FB2-4CC0-A868-F73F4C6E6722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12309FCF-CDAF-4652-87DF-F61F5846D56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27D4FB40-49F3-4E2A-AF92-63B6021662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Emphasize that impacts can be +,-, or neutral.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D37C8768-B2E6-4236-BF4C-805E34F445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0791453-1D6A-48F2-9059-BEF93347B8A4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A93E6F3B-7C76-4370-BB49-A49D9DD81B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56D911E9-45FC-4D51-B1B5-BB64D53D7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Assess the sustainability of one activity as a class.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94863D5B-323E-4CB5-894F-8DDFB1C831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2B838D-F458-44A1-A8D9-556D5F975F44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2EB937BD-0207-4F47-9787-B4362C0A1D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CD984138-5836-4F0B-A22E-C8DA252274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Emphasize that impacts can be +,-, or neutral.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5A00900C-BD1E-40E9-A5BB-F2DC1BAA3C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2022BC-C7F8-4C03-BF56-42F906DC17D6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3D11D75C-2C3E-4DCE-94DE-DB58DABA62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0115584B-7441-4D98-B73A-2AB76C53E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Assess the sustainability of one activity as a class.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D5A0D7D6-CF6E-4B76-AF03-5D44F128E1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5029A24-B5B1-4F19-9461-4EA94A487068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FFE90156-2625-4EB8-9784-6E6D2435A3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28428A70-F350-471E-9D19-F85D3F8C64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79822083-3B9E-41D5-A779-80F4F8548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DD9C14-51CB-495E-9537-C8A4132983AC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A4CD74AB-59AF-4DB1-9A94-BD887BCFFA2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469E15A9-3303-474F-8B13-00CDF8E025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CB944EC5-7DAB-4D76-A77E-68E9154CC9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9F385D5-79E3-4844-92FC-C5A75AB69513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F1F41FB1-B4B6-4F92-8751-72AB57C080C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254F4009-C736-434B-96BF-F868BB2D07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www.sightline.org/daily_score/archive/2007/01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96FB05B0-08D0-427C-AD08-659FB2047C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0D649C7-9F10-45A2-9D52-8EFBC2033DD5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3414DEAD-B112-40CF-9380-0D23696355C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D7469B0D-A592-4AD8-90C8-7C2D8CB1CD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www.sightline.org/daily_score/archive/2007/01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en-US" altLang="en-US" i="1">
                <a:latin typeface="Arial" panose="020B0604020202020204" pitchFamily="34" charset="0"/>
                <a:cs typeface="Arial" panose="020B0604020202020204" pitchFamily="34" charset="0"/>
              </a:rPr>
              <a:t>Mr. Cascio has since revisited his calculations and concluded that American cheeseburger consumption emits the greenhouse equivalent of "up to 13 million SUVs."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 C+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0469E0F-54E4-46A2-800D-E62148434C6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3E0C7AFA-2285-46D3-AB76-26A0D77DF2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rgbClr val="A1CF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7FF14527-6194-48BF-A1CC-34B09B56FA79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rgbClr val="A1CF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Times New Roman" pitchFamily="18" charset="0"/>
                <a:cs typeface="Arial" charset="0"/>
              </a:endParaRPr>
            </a:p>
          </p:txBody>
        </p:sp>
      </p:grpSp>
      <p:pic>
        <p:nvPicPr>
          <p:cNvPr id="7" name="Picture 14">
            <a:extLst>
              <a:ext uri="{FF2B5EF4-FFF2-40B4-BE49-F238E27FC236}">
                <a16:creationId xmlns:a16="http://schemas.microsoft.com/office/drawing/2014/main" id="{389B5264-E520-46CB-955D-BEAAFD9E6D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3400"/>
            <a:ext cx="236220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3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6E85BB06-64C6-48A9-BDF1-AF40A9D3736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4F53C71-0547-4A5E-A8FB-EDF8FE6F34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" y="6172200"/>
            <a:ext cx="4192588" cy="474663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65D20D33-8AAF-4308-A54F-1C323B9DC2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9E5FFE15-E6C9-4E47-B150-2843B72C11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597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0670D39-1A47-4A94-95FA-8BF5013B7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D7E45108-8E74-4877-9180-9C31E74A5C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F49167EF-3C4A-4531-B34F-CF73BF4533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B3E4A8-1820-4399-8028-9A6673D2C9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75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CBFE9683-1BBA-4ABD-BF54-3183D8B6B4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887F4BFB-DE6E-4E72-9B7D-EFD12D4145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B111267-5814-4E45-99AB-406C74272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8EEEEF-5C4A-4522-AAB6-3DFEF5CA64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1871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320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23320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B4427377-437F-46B7-B7FE-4A053E92D1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07BD438-E169-4405-BA5A-DE11B61C0F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B75F85B-D93E-41C0-8416-9CCC3BB419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A2907-D5ED-4351-8A82-E060CAFABC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61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66C7573A-F4CA-4711-B361-18487FE3F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01F48745-D36A-4C69-93B3-7F43B4DAF3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DF5733C5-6FAD-47FF-9DF2-9EBA3C1819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EDFF13-0FE4-4F99-BB48-67D91E01DB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11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CE0B93C5-8237-4C35-9743-E3E932127F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661CDBF2-3E46-4285-82E4-2E57E965A1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B0640E7F-BAE2-4AAB-BA97-F7C9CC343B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2D0BBB-CAE0-4EFB-B901-FA4F48083D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808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3F025D47-5E22-4716-B82E-E2F9CB46E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C27D010F-3548-42E5-89CA-E02A70482A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0252E01-DD25-47B4-B7E6-5406E9A92C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BCDD43-81F3-4AB7-8214-991CD759B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91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AB323A0C-0E87-4D9E-9149-AA1B136AF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A695DC9-7DFB-49C5-A4AA-51B696806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799E2F2-1662-40AF-8D5A-9F134E226D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755CF5-593D-43FA-84A9-48A6E349D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278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D21F348-4877-4AB1-B180-BAAED4D10A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FA630DF-8B8F-43DC-968F-B82DD5E056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9BD76FB9-DB02-4873-B958-51176B77B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4E687F-2DAF-4381-8424-D6397D4F26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296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F9F6177-A377-4E3C-9E50-7CB85FB9C6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A7F4563-EE0B-4EF6-B77A-2712588AC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71A74BF-758B-46FD-A9DF-2849640C13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17EFC-04E5-4D5A-A379-694C461B1F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58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762000"/>
            <a:ext cx="20955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61341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B036E2D7-8D96-4FF8-8583-B815E84464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44FE92-FBF7-4043-BB9E-C0D82970E7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78AC329-0D70-439A-B117-7A350DE396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2E9052-ED41-4506-AA0D-1E0109E6DA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927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F6FD2C-3C4E-4AED-A8D6-E2C2D7DDFF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536539-BB8E-4379-8757-7978E6CC72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CA65EE-7EB7-4073-BE25-98F4DAFF1D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E99A0B-E972-416A-A0A8-67BA58B685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11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A677DD-1F4E-4799-BB6E-56991C8CA8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263DE3-E152-4418-8161-DE7DB01D56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5C63A4-586E-4426-919D-25AA1A0D60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6D50B-D7DC-49EB-9424-2EE513294A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888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87A6C7-CC25-4534-A944-989C7D9C9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AEA6F1-7A26-4930-AE54-432AF0E44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BEB8DB-76EF-4314-ABC7-474DC07B2C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225068-5912-4892-89A4-89F3861E1F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366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D6F3A7-B5D9-4575-854A-3D17261D53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1634D0-C1F1-4598-9A99-BA01F1587C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99F57E-0158-4F29-A415-C18886FEF8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98B4C6-F95A-4D96-93F1-26A0B71FA3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6818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5B4711-6397-4880-9F26-560EB6A7E6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12E5201-41B4-43AA-8590-7B476FC562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51FFE3B-2D5F-4237-920B-B685D45FF7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C6BDE1-15C1-4615-AF12-953372A8A8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093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F42E01-7B9C-4684-B0B9-B0F9D84DE0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5FE6976-891A-4243-8404-374785DF26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DFBB27-043B-4F16-AA81-170B47EF0F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9A0EC-6415-4453-B47F-2175043D85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73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9273FA-ADE7-48F5-ABD8-D3A4DC967D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4B53724-0CA0-4B49-846F-F4D35BCF5E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63FB627-8776-452D-B61B-EB725438F0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339F7D-4326-443F-B796-BC8EAA543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69187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129224-713C-423F-A065-128924CED4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FD223-2D17-4639-AD2C-0DBCFE6DA7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8F0338-5759-4DD3-A5FD-227EA91E7F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C2620B-4FCE-4F6C-A3AC-03F4617FB8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883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26826E-2C02-4EFB-92AA-8F4BB3FAD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9E32F-333D-403A-AC88-ACD74C9753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0EC5A7-DE8D-49B7-A8E4-3A52744F15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5D8E4-904F-408A-B3F8-0A9D0DD4C5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09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D1D048-7657-4358-B167-625F1BE0E1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48AC1C-AC5F-41A9-91D7-632FAB0121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8CD0EF-953A-4CEA-8A08-2A7716870A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377321-5477-455B-B1A9-A7882DF427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150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5CFA5C-925C-40C0-BDC6-DD513A597D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807AE4-5AE0-49A2-96B8-807D028F18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C0BFC8-AEE6-4898-80B5-128B371AF9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D3598-ECF0-4E25-8F88-A10794A8CF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55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130CAD6-5724-41F4-A956-123654E7314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A5A85BA6-45D5-404D-A916-C48398CF8B7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4100" name="Rectangle 4">
                <a:extLst>
                  <a:ext uri="{FF2B5EF4-FFF2-40B4-BE49-F238E27FC236}">
                    <a16:creationId xmlns:a16="http://schemas.microsoft.com/office/drawing/2014/main" id="{8D29F10E-7128-4A5C-B62A-45AA2AEAC85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rgbClr val="A1CF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01" name="Freeform 5">
                <a:extLst>
                  <a:ext uri="{FF2B5EF4-FFF2-40B4-BE49-F238E27FC236}">
                    <a16:creationId xmlns:a16="http://schemas.microsoft.com/office/drawing/2014/main" id="{2E1121EE-B7CC-4961-BD46-84CEB49160D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A1CF66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3" name="Group 6">
              <a:extLst>
                <a:ext uri="{FF2B5EF4-FFF2-40B4-BE49-F238E27FC236}">
                  <a16:creationId xmlns:a16="http://schemas.microsoft.com/office/drawing/2014/main" id="{229BDC4D-C4E9-4129-A4D1-A2CAFDEB9B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4103" name="AutoShape 7">
                <a:extLst>
                  <a:ext uri="{FF2B5EF4-FFF2-40B4-BE49-F238E27FC236}">
                    <a16:creationId xmlns:a16="http://schemas.microsoft.com/office/drawing/2014/main" id="{3A305B91-D7FE-4853-94A0-BF64B5FA3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rgbClr val="54A0D4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04" name="AutoShape 8">
                <a:extLst>
                  <a:ext uri="{FF2B5EF4-FFF2-40B4-BE49-F238E27FC236}">
                    <a16:creationId xmlns:a16="http://schemas.microsoft.com/office/drawing/2014/main" id="{D3E34CFF-3E8C-4EDC-8663-0CF7486B0B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rgbClr val="54A0D4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027" name="AutoShape 9">
            <a:extLst>
              <a:ext uri="{FF2B5EF4-FFF2-40B4-BE49-F238E27FC236}">
                <a16:creationId xmlns:a16="http://schemas.microsoft.com/office/drawing/2014/main" id="{B683F591-53B8-4CB6-8270-A307ADD88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MasClimate Change: A Scientist Shares his Perspective ter title style</a:t>
            </a:r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23B30204-5388-4FD7-8AEF-A18BECE87CD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id="{F21BC22C-BB03-4241-864E-D9A9AC06E2C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C0F9A8FD-4E71-4218-BB55-C682EBBEC1E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02FC1983-D3E9-47F6-9415-19B004E0B01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15">
            <a:extLst>
              <a:ext uri="{FF2B5EF4-FFF2-40B4-BE49-F238E27FC236}">
                <a16:creationId xmlns:a16="http://schemas.microsoft.com/office/drawing/2014/main" id="{0A1D2D55-4BEC-42D7-B12E-CEC0625D97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320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54A0D4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4A0D4"/>
        </a:buClr>
        <a:buFont typeface="Wingdings" panose="05000000000000000000" pitchFamily="2" charset="2"/>
        <a:buChar char="l"/>
        <a:defRPr sz="2800">
          <a:solidFill>
            <a:srgbClr val="54A0D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4A0D4"/>
        </a:buClr>
        <a:buChar char="–"/>
        <a:defRPr sz="2400">
          <a:solidFill>
            <a:srgbClr val="54A0D4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4A0D4"/>
        </a:buClr>
        <a:buFont typeface="Wingdings" panose="05000000000000000000" pitchFamily="2" charset="2"/>
        <a:buChar char="l"/>
        <a:defRPr sz="2000">
          <a:solidFill>
            <a:srgbClr val="54A0D4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4A0D4"/>
        </a:buClr>
        <a:buChar char="–"/>
        <a:defRPr>
          <a:solidFill>
            <a:srgbClr val="54A0D4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4A0D4"/>
        </a:buClr>
        <a:buFont typeface="Wingdings" panose="05000000000000000000" pitchFamily="2" charset="2"/>
        <a:buChar char="l"/>
        <a:defRPr>
          <a:solidFill>
            <a:srgbClr val="54A0D4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54A0D4"/>
        </a:buClr>
        <a:buFont typeface="Wingdings" pitchFamily="2" charset="2"/>
        <a:buChar char="l"/>
        <a:defRPr>
          <a:solidFill>
            <a:srgbClr val="54A0D4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54A0D4"/>
        </a:buClr>
        <a:buFont typeface="Wingdings" pitchFamily="2" charset="2"/>
        <a:buChar char="l"/>
        <a:defRPr>
          <a:solidFill>
            <a:srgbClr val="54A0D4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54A0D4"/>
        </a:buClr>
        <a:buFont typeface="Wingdings" pitchFamily="2" charset="2"/>
        <a:buChar char="l"/>
        <a:defRPr>
          <a:solidFill>
            <a:srgbClr val="54A0D4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54A0D4"/>
        </a:buClr>
        <a:buFont typeface="Wingdings" pitchFamily="2" charset="2"/>
        <a:buChar char="l"/>
        <a:defRPr>
          <a:solidFill>
            <a:srgbClr val="54A0D4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A0DFDBC-0CCC-4733-BD8E-11E794F338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70CF7DB-F95C-47C0-A42A-24DBF441FA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5716" name="Rectangle 4">
            <a:extLst>
              <a:ext uri="{FF2B5EF4-FFF2-40B4-BE49-F238E27FC236}">
                <a16:creationId xmlns:a16="http://schemas.microsoft.com/office/drawing/2014/main" id="{6A74AC81-A054-4A5B-9BA5-895C44EBD3A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7" name="Rectangle 5">
            <a:extLst>
              <a:ext uri="{FF2B5EF4-FFF2-40B4-BE49-F238E27FC236}">
                <a16:creationId xmlns:a16="http://schemas.microsoft.com/office/drawing/2014/main" id="{FF25026E-566C-4E0B-B3CD-B46045C874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8" name="Rectangle 6">
            <a:extLst>
              <a:ext uri="{FF2B5EF4-FFF2-40B4-BE49-F238E27FC236}">
                <a16:creationId xmlns:a16="http://schemas.microsoft.com/office/drawing/2014/main" id="{0D614093-EE4E-4B5F-8AB3-6BAFEC7A4A6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72BF351-5DFD-4858-97A1-0EEA74F449F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ionmaster.com/cat/Energ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pa.gov/cleanenergy/powpro/screen1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epa.gov/climatechange/emissions/ind_calculator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dhaine@unc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>
            <a:extLst>
              <a:ext uri="{FF2B5EF4-FFF2-40B4-BE49-F238E27FC236}">
                <a16:creationId xmlns:a16="http://schemas.microsoft.com/office/drawing/2014/main" id="{CA74A674-2C60-471B-A37F-0292DC4EA6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838200" y="1143000"/>
            <a:ext cx="8229600" cy="1905000"/>
          </a:xfrm>
        </p:spPr>
        <p:txBody>
          <a:bodyPr/>
          <a:lstStyle/>
          <a:p>
            <a:pPr eaLnBrk="1" hangingPunct="1"/>
            <a:r>
              <a:rPr lang="en-US" altLang="en-US"/>
              <a:t>Carbon Footprints &amp; </a:t>
            </a:r>
            <a:br>
              <a:rPr lang="en-US" altLang="en-US"/>
            </a:br>
            <a:r>
              <a:rPr lang="en-US" altLang="en-US"/>
              <a:t>Sustainable Solutions: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20108CD-2BE5-4E71-A2B0-41F729F811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Inspiring NC Youth to Address Global Warming</a:t>
            </a:r>
          </a:p>
        </p:txBody>
      </p:sp>
      <p:pic>
        <p:nvPicPr>
          <p:cNvPr id="4100" name="Picture 4" descr="logo_erp med">
            <a:extLst>
              <a:ext uri="{FF2B5EF4-FFF2-40B4-BE49-F238E27FC236}">
                <a16:creationId xmlns:a16="http://schemas.microsoft.com/office/drawing/2014/main" id="{E41AF124-09C3-42AB-B0E1-AD07B2017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562600"/>
            <a:ext cx="22098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6">
            <a:extLst>
              <a:ext uri="{FF2B5EF4-FFF2-40B4-BE49-F238E27FC236}">
                <a16:creationId xmlns:a16="http://schemas.microsoft.com/office/drawing/2014/main" id="{1D3D96C9-FA37-4F24-8A53-26918869C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791200"/>
            <a:ext cx="45720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54A0D4"/>
                </a:solidFill>
              </a:rPr>
              <a:t>Dana Haine</a:t>
            </a:r>
          </a:p>
          <a:p>
            <a:pPr eaLnBrk="1" hangingPunct="1"/>
            <a:r>
              <a:rPr lang="en-US" altLang="en-US">
                <a:solidFill>
                  <a:srgbClr val="54A0D4"/>
                </a:solidFill>
              </a:rPr>
              <a:t>UNC-CH Institute for the Environment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>
            <a:extLst>
              <a:ext uri="{FF2B5EF4-FFF2-40B4-BE49-F238E27FC236}">
                <a16:creationId xmlns:a16="http://schemas.microsoft.com/office/drawing/2014/main" id="{AE88D0BB-A9C5-4BC3-9BEC-71FDD8C33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/>
              <a:t>The Environmental </a:t>
            </a:r>
            <a:br>
              <a:rPr lang="en-US" altLang="en-US"/>
            </a:br>
            <a:r>
              <a:rPr lang="en-US" altLang="en-US"/>
              <a:t>Resource Program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C543B3C-17B8-4DDD-8ADF-A765E638E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32038"/>
            <a:ext cx="6934200" cy="4525962"/>
          </a:xfrm>
        </p:spPr>
        <p:txBody>
          <a:bodyPr/>
          <a:lstStyle/>
          <a:p>
            <a:pPr eaLnBrk="1" hangingPunct="1"/>
            <a:r>
              <a:rPr lang="en-US" altLang="en-US"/>
              <a:t>Serves as the outreach and public service arm of UNC’s Institute for the Environment.</a:t>
            </a:r>
          </a:p>
          <a:p>
            <a:pPr eaLnBrk="1" hangingPunct="1"/>
            <a:r>
              <a:rPr lang="en-US" altLang="en-US"/>
              <a:t>Promotes environmental stewardship and public health through education, research, and community service. </a:t>
            </a:r>
          </a:p>
          <a:p>
            <a:pPr eaLnBrk="1" hangingPunct="1"/>
            <a:r>
              <a:rPr lang="en-US" altLang="en-US"/>
              <a:t>Links the environmental resources of UNC to the people of North Carolina.</a:t>
            </a:r>
          </a:p>
          <a:p>
            <a:pPr eaLnBrk="1" hangingPunct="1"/>
            <a:endParaRPr lang="en-US" altLang="en-US"/>
          </a:p>
        </p:txBody>
      </p:sp>
      <p:pic>
        <p:nvPicPr>
          <p:cNvPr id="5124" name="Picture 5" descr="logo_erp med">
            <a:extLst>
              <a:ext uri="{FF2B5EF4-FFF2-40B4-BE49-F238E27FC236}">
                <a16:creationId xmlns:a16="http://schemas.microsoft.com/office/drawing/2014/main" id="{C58FA400-4070-45BA-85DF-ECE98E759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38200"/>
            <a:ext cx="22098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>
            <a:extLst>
              <a:ext uri="{FF2B5EF4-FFF2-40B4-BE49-F238E27FC236}">
                <a16:creationId xmlns:a16="http://schemas.microsoft.com/office/drawing/2014/main" id="{7F053BC5-2E9C-4F75-BAE9-4D26ECD67F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Session Agenda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2034FF2-163E-4C91-8B4E-313AB4AA5D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Welcome and Introductions</a:t>
            </a:r>
          </a:p>
          <a:p>
            <a:pPr eaLnBrk="1" hangingPunct="1"/>
            <a:r>
              <a:rPr lang="en-US" altLang="en-US"/>
              <a:t>Activity 1: What is your Carbon Footprint?</a:t>
            </a:r>
          </a:p>
          <a:p>
            <a:pPr eaLnBrk="1" hangingPunct="1"/>
            <a:r>
              <a:rPr lang="en-US" altLang="en-US"/>
              <a:t>Activity 2: What is Sustainability?</a:t>
            </a:r>
          </a:p>
          <a:p>
            <a:pPr eaLnBrk="1" hangingPunct="1"/>
            <a:r>
              <a:rPr lang="en-US" altLang="en-US"/>
              <a:t>Activity 3: Hidden Energy: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                   Secondary Carbon Footprints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>
            <a:extLst>
              <a:ext uri="{FF2B5EF4-FFF2-40B4-BE49-F238E27FC236}">
                <a16:creationId xmlns:a16="http://schemas.microsoft.com/office/drawing/2014/main" id="{2FEED51B-9432-4225-ACFC-13CD4D71960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List the various ways you depend on energy in a typical day. </a:t>
            </a:r>
          </a:p>
        </p:txBody>
      </p:sp>
      <p:pic>
        <p:nvPicPr>
          <p:cNvPr id="7171" name="Picture 3" descr="MCj04077340000[2]">
            <a:extLst>
              <a:ext uri="{FF2B5EF4-FFF2-40B4-BE49-F238E27FC236}">
                <a16:creationId xmlns:a16="http://schemas.microsoft.com/office/drawing/2014/main" id="{482C0F01-F38F-4B3D-8B1B-8316E77E6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667000"/>
            <a:ext cx="3127375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>
            <a:extLst>
              <a:ext uri="{FF2B5EF4-FFF2-40B4-BE49-F238E27FC236}">
                <a16:creationId xmlns:a16="http://schemas.microsoft.com/office/drawing/2014/main" id="{E2C165B6-6FB8-4CF5-BFCC-F3EE9DDB631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List the various ways you depend on energy in a typical day. </a:t>
            </a:r>
          </a:p>
        </p:txBody>
      </p:sp>
      <p:pic>
        <p:nvPicPr>
          <p:cNvPr id="8195" name="Picture 3" descr="j0285750">
            <a:extLst>
              <a:ext uri="{FF2B5EF4-FFF2-40B4-BE49-F238E27FC236}">
                <a16:creationId xmlns:a16="http://schemas.microsoft.com/office/drawing/2014/main" id="{BB3AFAE9-A089-4162-A646-4265A070C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3622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MPj04037220000[1]">
            <a:extLst>
              <a:ext uri="{FF2B5EF4-FFF2-40B4-BE49-F238E27FC236}">
                <a16:creationId xmlns:a16="http://schemas.microsoft.com/office/drawing/2014/main" id="{18FDAD1A-7DB0-4C3C-9DCC-263B42913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657600"/>
            <a:ext cx="1524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MPj04011670000[1]">
            <a:extLst>
              <a:ext uri="{FF2B5EF4-FFF2-40B4-BE49-F238E27FC236}">
                <a16:creationId xmlns:a16="http://schemas.microsoft.com/office/drawing/2014/main" id="{AC030C4C-9853-441E-B4BF-0EDEE7354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029200"/>
            <a:ext cx="2057400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MPj04305490000[1]">
            <a:extLst>
              <a:ext uri="{FF2B5EF4-FFF2-40B4-BE49-F238E27FC236}">
                <a16:creationId xmlns:a16="http://schemas.microsoft.com/office/drawing/2014/main" id="{B86D4777-64A8-49D2-A4F7-44AF8B868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362200"/>
            <a:ext cx="127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MPj04331000000[1]">
            <a:extLst>
              <a:ext uri="{FF2B5EF4-FFF2-40B4-BE49-F238E27FC236}">
                <a16:creationId xmlns:a16="http://schemas.microsoft.com/office/drawing/2014/main" id="{FED36AD5-E388-461E-A69D-6C221692F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267200"/>
            <a:ext cx="2209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MPj04117790000[1]">
            <a:extLst>
              <a:ext uri="{FF2B5EF4-FFF2-40B4-BE49-F238E27FC236}">
                <a16:creationId xmlns:a16="http://schemas.microsoft.com/office/drawing/2014/main" id="{347786AD-0055-46AA-B1D8-969B4D457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48200"/>
            <a:ext cx="2439988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 descr="MPj04100440000[1]">
            <a:extLst>
              <a:ext uri="{FF2B5EF4-FFF2-40B4-BE49-F238E27FC236}">
                <a16:creationId xmlns:a16="http://schemas.microsoft.com/office/drawing/2014/main" id="{B9F21A48-6403-46B3-8A24-7F854BC44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657600"/>
            <a:ext cx="1527175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 descr="MPj04004280000[1]">
            <a:extLst>
              <a:ext uri="{FF2B5EF4-FFF2-40B4-BE49-F238E27FC236}">
                <a16:creationId xmlns:a16="http://schemas.microsoft.com/office/drawing/2014/main" id="{12565A15-A548-483A-9E11-868CC1C02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20574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11" descr="MPj04069230000[1]">
            <a:extLst>
              <a:ext uri="{FF2B5EF4-FFF2-40B4-BE49-F238E27FC236}">
                <a16:creationId xmlns:a16="http://schemas.microsoft.com/office/drawing/2014/main" id="{C6F19404-CE3C-476E-BDA8-3172BD264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86000"/>
            <a:ext cx="26670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>
            <a:extLst>
              <a:ext uri="{FF2B5EF4-FFF2-40B4-BE49-F238E27FC236}">
                <a16:creationId xmlns:a16="http://schemas.microsoft.com/office/drawing/2014/main" id="{A94EDEEA-4D63-4790-BC5C-686274A31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American Energy Consumption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9A9E7CC-CA08-42A7-B681-C2058C6A4F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4114800" cy="3724275"/>
          </a:xfrm>
        </p:spPr>
        <p:txBody>
          <a:bodyPr/>
          <a:lstStyle/>
          <a:p>
            <a:pPr eaLnBrk="1" hangingPunct="1"/>
            <a:r>
              <a:rPr lang="en-US" altLang="en-US"/>
              <a:t>Americans consume 40% more energy per person compared to the world average.</a:t>
            </a:r>
          </a:p>
          <a:p>
            <a:pPr eaLnBrk="1" hangingPunct="1"/>
            <a:endParaRPr lang="en-US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CA299D3E-683B-4C8A-968D-BB22C6936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5300663"/>
            <a:ext cx="14351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en-US" b="1"/>
              <a:t>World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en-US" sz="1400"/>
              <a:t>5.0 TOE/person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73EBFCFA-BBAE-4CCD-B699-8E0193C25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150" y="5257800"/>
            <a:ext cx="164465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en-US" b="1"/>
              <a:t>United States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en-US" sz="1400"/>
              <a:t>8.35 TOE/person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7F8373AC-213E-4242-920D-0E6DC0D2B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40475"/>
            <a:ext cx="6121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Total primary </a:t>
            </a:r>
            <a:r>
              <a:rPr lang="en-US" altLang="en-US" sz="1400">
                <a:hlinkClick r:id="rId3"/>
              </a:rPr>
              <a:t>energy</a:t>
            </a:r>
            <a:r>
              <a:rPr lang="en-US" altLang="en-US" sz="1400"/>
              <a:t> supply TOE (tons of oil equivalent) per person (2000). </a:t>
            </a:r>
          </a:p>
          <a:p>
            <a:pPr eaLnBrk="1" hangingPunct="1"/>
            <a:r>
              <a:rPr lang="en-US" altLang="en-US" sz="1400"/>
              <a:t> lEA, Energy Balances of OECD Countries 1999-2000 (lEA, Paris, 2001).</a:t>
            </a:r>
          </a:p>
        </p:txBody>
      </p:sp>
      <p:grpSp>
        <p:nvGrpSpPr>
          <p:cNvPr id="9223" name="Group 7">
            <a:extLst>
              <a:ext uri="{FF2B5EF4-FFF2-40B4-BE49-F238E27FC236}">
                <a16:creationId xmlns:a16="http://schemas.microsoft.com/office/drawing/2014/main" id="{242CA212-8ECF-41DE-964D-BB252B7913A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57600" y="4114800"/>
            <a:ext cx="1143000" cy="1825625"/>
            <a:chOff x="1056" y="2640"/>
            <a:chExt cx="720" cy="1150"/>
          </a:xfrm>
        </p:grpSpPr>
        <p:sp>
          <p:nvSpPr>
            <p:cNvPr id="9243" name="AutoShape 8">
              <a:extLst>
                <a:ext uri="{FF2B5EF4-FFF2-40B4-BE49-F238E27FC236}">
                  <a16:creationId xmlns:a16="http://schemas.microsoft.com/office/drawing/2014/main" id="{B4ED492F-A270-4148-87EC-AD945B8A406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56" y="2640"/>
              <a:ext cx="720" cy="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Freeform 9">
              <a:extLst>
                <a:ext uri="{FF2B5EF4-FFF2-40B4-BE49-F238E27FC236}">
                  <a16:creationId xmlns:a16="http://schemas.microsoft.com/office/drawing/2014/main" id="{CF37DA33-0B59-4449-9B61-07EBDB3FA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" y="2644"/>
              <a:ext cx="712" cy="1142"/>
            </a:xfrm>
            <a:custGeom>
              <a:avLst/>
              <a:gdLst>
                <a:gd name="T0" fmla="*/ 2 w 712"/>
                <a:gd name="T1" fmla="*/ 386 h 1142"/>
                <a:gd name="T2" fmla="*/ 20 w 712"/>
                <a:gd name="T3" fmla="*/ 476 h 1142"/>
                <a:gd name="T4" fmla="*/ 62 w 712"/>
                <a:gd name="T5" fmla="*/ 556 h 1142"/>
                <a:gd name="T6" fmla="*/ 106 w 712"/>
                <a:gd name="T7" fmla="*/ 616 h 1142"/>
                <a:gd name="T8" fmla="*/ 154 w 712"/>
                <a:gd name="T9" fmla="*/ 698 h 1142"/>
                <a:gd name="T10" fmla="*/ 168 w 712"/>
                <a:gd name="T11" fmla="*/ 772 h 1142"/>
                <a:gd name="T12" fmla="*/ 174 w 712"/>
                <a:gd name="T13" fmla="*/ 814 h 1142"/>
                <a:gd name="T14" fmla="*/ 178 w 712"/>
                <a:gd name="T15" fmla="*/ 836 h 1142"/>
                <a:gd name="T16" fmla="*/ 180 w 712"/>
                <a:gd name="T17" fmla="*/ 858 h 1142"/>
                <a:gd name="T18" fmla="*/ 186 w 712"/>
                <a:gd name="T19" fmla="*/ 872 h 1142"/>
                <a:gd name="T20" fmla="*/ 184 w 712"/>
                <a:gd name="T21" fmla="*/ 890 h 1142"/>
                <a:gd name="T22" fmla="*/ 182 w 712"/>
                <a:gd name="T23" fmla="*/ 910 h 1142"/>
                <a:gd name="T24" fmla="*/ 188 w 712"/>
                <a:gd name="T25" fmla="*/ 930 h 1142"/>
                <a:gd name="T26" fmla="*/ 182 w 712"/>
                <a:gd name="T27" fmla="*/ 962 h 1142"/>
                <a:gd name="T28" fmla="*/ 188 w 712"/>
                <a:gd name="T29" fmla="*/ 982 h 1142"/>
                <a:gd name="T30" fmla="*/ 182 w 712"/>
                <a:gd name="T31" fmla="*/ 1008 h 1142"/>
                <a:gd name="T32" fmla="*/ 184 w 712"/>
                <a:gd name="T33" fmla="*/ 1024 h 1142"/>
                <a:gd name="T34" fmla="*/ 200 w 712"/>
                <a:gd name="T35" fmla="*/ 1048 h 1142"/>
                <a:gd name="T36" fmla="*/ 210 w 712"/>
                <a:gd name="T37" fmla="*/ 1062 h 1142"/>
                <a:gd name="T38" fmla="*/ 294 w 712"/>
                <a:gd name="T39" fmla="*/ 1134 h 1142"/>
                <a:gd name="T40" fmla="*/ 322 w 712"/>
                <a:gd name="T41" fmla="*/ 1142 h 1142"/>
                <a:gd name="T42" fmla="*/ 406 w 712"/>
                <a:gd name="T43" fmla="*/ 1142 h 1142"/>
                <a:gd name="T44" fmla="*/ 430 w 712"/>
                <a:gd name="T45" fmla="*/ 1128 h 1142"/>
                <a:gd name="T46" fmla="*/ 510 w 712"/>
                <a:gd name="T47" fmla="*/ 1052 h 1142"/>
                <a:gd name="T48" fmla="*/ 520 w 712"/>
                <a:gd name="T49" fmla="*/ 1024 h 1142"/>
                <a:gd name="T50" fmla="*/ 520 w 712"/>
                <a:gd name="T51" fmla="*/ 1018 h 1142"/>
                <a:gd name="T52" fmla="*/ 530 w 712"/>
                <a:gd name="T53" fmla="*/ 986 h 1142"/>
                <a:gd name="T54" fmla="*/ 528 w 712"/>
                <a:gd name="T55" fmla="*/ 970 h 1142"/>
                <a:gd name="T56" fmla="*/ 528 w 712"/>
                <a:gd name="T57" fmla="*/ 948 h 1142"/>
                <a:gd name="T58" fmla="*/ 530 w 712"/>
                <a:gd name="T59" fmla="*/ 928 h 1142"/>
                <a:gd name="T60" fmla="*/ 524 w 712"/>
                <a:gd name="T61" fmla="*/ 908 h 1142"/>
                <a:gd name="T62" fmla="*/ 530 w 712"/>
                <a:gd name="T63" fmla="*/ 876 h 1142"/>
                <a:gd name="T64" fmla="*/ 528 w 712"/>
                <a:gd name="T65" fmla="*/ 870 h 1142"/>
                <a:gd name="T66" fmla="*/ 532 w 712"/>
                <a:gd name="T67" fmla="*/ 856 h 1142"/>
                <a:gd name="T68" fmla="*/ 534 w 712"/>
                <a:gd name="T69" fmla="*/ 836 h 1142"/>
                <a:gd name="T70" fmla="*/ 538 w 712"/>
                <a:gd name="T71" fmla="*/ 814 h 1142"/>
                <a:gd name="T72" fmla="*/ 544 w 712"/>
                <a:gd name="T73" fmla="*/ 772 h 1142"/>
                <a:gd name="T74" fmla="*/ 558 w 712"/>
                <a:gd name="T75" fmla="*/ 698 h 1142"/>
                <a:gd name="T76" fmla="*/ 604 w 712"/>
                <a:gd name="T77" fmla="*/ 616 h 1142"/>
                <a:gd name="T78" fmla="*/ 650 w 712"/>
                <a:gd name="T79" fmla="*/ 556 h 1142"/>
                <a:gd name="T80" fmla="*/ 692 w 712"/>
                <a:gd name="T81" fmla="*/ 476 h 1142"/>
                <a:gd name="T82" fmla="*/ 710 w 712"/>
                <a:gd name="T83" fmla="*/ 386 h 1142"/>
                <a:gd name="T84" fmla="*/ 710 w 712"/>
                <a:gd name="T85" fmla="*/ 320 h 1142"/>
                <a:gd name="T86" fmla="*/ 684 w 712"/>
                <a:gd name="T87" fmla="*/ 218 h 1142"/>
                <a:gd name="T88" fmla="*/ 630 w 712"/>
                <a:gd name="T89" fmla="*/ 130 h 1142"/>
                <a:gd name="T90" fmla="*/ 554 w 712"/>
                <a:gd name="T91" fmla="*/ 62 h 1142"/>
                <a:gd name="T92" fmla="*/ 462 w 712"/>
                <a:gd name="T93" fmla="*/ 16 h 1142"/>
                <a:gd name="T94" fmla="*/ 356 w 712"/>
                <a:gd name="T95" fmla="*/ 0 h 1142"/>
                <a:gd name="T96" fmla="*/ 284 w 712"/>
                <a:gd name="T97" fmla="*/ 8 h 1142"/>
                <a:gd name="T98" fmla="*/ 186 w 712"/>
                <a:gd name="T99" fmla="*/ 44 h 1142"/>
                <a:gd name="T100" fmla="*/ 104 w 712"/>
                <a:gd name="T101" fmla="*/ 104 h 1142"/>
                <a:gd name="T102" fmla="*/ 44 w 712"/>
                <a:gd name="T103" fmla="*/ 186 h 1142"/>
                <a:gd name="T104" fmla="*/ 8 w 712"/>
                <a:gd name="T105" fmla="*/ 284 h 1142"/>
                <a:gd name="T106" fmla="*/ 0 w 712"/>
                <a:gd name="T107" fmla="*/ 356 h 114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12"/>
                <a:gd name="T163" fmla="*/ 0 h 1142"/>
                <a:gd name="T164" fmla="*/ 712 w 712"/>
                <a:gd name="T165" fmla="*/ 1142 h 114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12" h="1142">
                  <a:moveTo>
                    <a:pt x="0" y="356"/>
                  </a:moveTo>
                  <a:lnTo>
                    <a:pt x="0" y="356"/>
                  </a:lnTo>
                  <a:lnTo>
                    <a:pt x="2" y="386"/>
                  </a:lnTo>
                  <a:lnTo>
                    <a:pt x="6" y="416"/>
                  </a:lnTo>
                  <a:lnTo>
                    <a:pt x="12" y="446"/>
                  </a:lnTo>
                  <a:lnTo>
                    <a:pt x="20" y="476"/>
                  </a:lnTo>
                  <a:lnTo>
                    <a:pt x="32" y="504"/>
                  </a:lnTo>
                  <a:lnTo>
                    <a:pt x="46" y="530"/>
                  </a:lnTo>
                  <a:lnTo>
                    <a:pt x="62" y="556"/>
                  </a:lnTo>
                  <a:lnTo>
                    <a:pt x="80" y="580"/>
                  </a:lnTo>
                  <a:lnTo>
                    <a:pt x="106" y="616"/>
                  </a:lnTo>
                  <a:lnTo>
                    <a:pt x="128" y="646"/>
                  </a:lnTo>
                  <a:lnTo>
                    <a:pt x="144" y="674"/>
                  </a:lnTo>
                  <a:lnTo>
                    <a:pt x="154" y="698"/>
                  </a:lnTo>
                  <a:lnTo>
                    <a:pt x="162" y="720"/>
                  </a:lnTo>
                  <a:lnTo>
                    <a:pt x="166" y="738"/>
                  </a:lnTo>
                  <a:lnTo>
                    <a:pt x="168" y="772"/>
                  </a:lnTo>
                  <a:lnTo>
                    <a:pt x="172" y="800"/>
                  </a:lnTo>
                  <a:lnTo>
                    <a:pt x="174" y="814"/>
                  </a:lnTo>
                  <a:lnTo>
                    <a:pt x="180" y="828"/>
                  </a:lnTo>
                  <a:lnTo>
                    <a:pt x="178" y="836"/>
                  </a:lnTo>
                  <a:lnTo>
                    <a:pt x="178" y="844"/>
                  </a:lnTo>
                  <a:lnTo>
                    <a:pt x="180" y="858"/>
                  </a:lnTo>
                  <a:lnTo>
                    <a:pt x="186" y="872"/>
                  </a:lnTo>
                  <a:lnTo>
                    <a:pt x="190" y="878"/>
                  </a:lnTo>
                  <a:lnTo>
                    <a:pt x="184" y="890"/>
                  </a:lnTo>
                  <a:lnTo>
                    <a:pt x="182" y="904"/>
                  </a:lnTo>
                  <a:lnTo>
                    <a:pt x="182" y="910"/>
                  </a:lnTo>
                  <a:lnTo>
                    <a:pt x="184" y="920"/>
                  </a:lnTo>
                  <a:lnTo>
                    <a:pt x="188" y="930"/>
                  </a:lnTo>
                  <a:lnTo>
                    <a:pt x="184" y="942"/>
                  </a:lnTo>
                  <a:lnTo>
                    <a:pt x="182" y="956"/>
                  </a:lnTo>
                  <a:lnTo>
                    <a:pt x="182" y="962"/>
                  </a:lnTo>
                  <a:lnTo>
                    <a:pt x="184" y="972"/>
                  </a:lnTo>
                  <a:lnTo>
                    <a:pt x="188" y="982"/>
                  </a:lnTo>
                  <a:lnTo>
                    <a:pt x="184" y="994"/>
                  </a:lnTo>
                  <a:lnTo>
                    <a:pt x="182" y="1008"/>
                  </a:lnTo>
                  <a:lnTo>
                    <a:pt x="182" y="1014"/>
                  </a:lnTo>
                  <a:lnTo>
                    <a:pt x="184" y="1024"/>
                  </a:lnTo>
                  <a:lnTo>
                    <a:pt x="188" y="1032"/>
                  </a:lnTo>
                  <a:lnTo>
                    <a:pt x="194" y="1040"/>
                  </a:lnTo>
                  <a:lnTo>
                    <a:pt x="200" y="1048"/>
                  </a:lnTo>
                  <a:lnTo>
                    <a:pt x="204" y="1056"/>
                  </a:lnTo>
                  <a:lnTo>
                    <a:pt x="210" y="1062"/>
                  </a:lnTo>
                  <a:lnTo>
                    <a:pt x="288" y="1130"/>
                  </a:lnTo>
                  <a:lnTo>
                    <a:pt x="294" y="1134"/>
                  </a:lnTo>
                  <a:lnTo>
                    <a:pt x="302" y="1138"/>
                  </a:lnTo>
                  <a:lnTo>
                    <a:pt x="312" y="1142"/>
                  </a:lnTo>
                  <a:lnTo>
                    <a:pt x="322" y="1142"/>
                  </a:lnTo>
                  <a:lnTo>
                    <a:pt x="396" y="1142"/>
                  </a:lnTo>
                  <a:lnTo>
                    <a:pt x="406" y="1142"/>
                  </a:lnTo>
                  <a:lnTo>
                    <a:pt x="414" y="1138"/>
                  </a:lnTo>
                  <a:lnTo>
                    <a:pt x="422" y="1134"/>
                  </a:lnTo>
                  <a:lnTo>
                    <a:pt x="430" y="1128"/>
                  </a:lnTo>
                  <a:lnTo>
                    <a:pt x="504" y="1060"/>
                  </a:lnTo>
                  <a:lnTo>
                    <a:pt x="510" y="1052"/>
                  </a:lnTo>
                  <a:lnTo>
                    <a:pt x="516" y="1044"/>
                  </a:lnTo>
                  <a:lnTo>
                    <a:pt x="518" y="1034"/>
                  </a:lnTo>
                  <a:lnTo>
                    <a:pt x="520" y="1024"/>
                  </a:lnTo>
                  <a:lnTo>
                    <a:pt x="520" y="1018"/>
                  </a:lnTo>
                  <a:lnTo>
                    <a:pt x="526" y="1002"/>
                  </a:lnTo>
                  <a:lnTo>
                    <a:pt x="528" y="994"/>
                  </a:lnTo>
                  <a:lnTo>
                    <a:pt x="530" y="986"/>
                  </a:lnTo>
                  <a:lnTo>
                    <a:pt x="530" y="978"/>
                  </a:lnTo>
                  <a:lnTo>
                    <a:pt x="528" y="970"/>
                  </a:lnTo>
                  <a:lnTo>
                    <a:pt x="524" y="960"/>
                  </a:lnTo>
                  <a:lnTo>
                    <a:pt x="528" y="948"/>
                  </a:lnTo>
                  <a:lnTo>
                    <a:pt x="530" y="934"/>
                  </a:lnTo>
                  <a:lnTo>
                    <a:pt x="530" y="928"/>
                  </a:lnTo>
                  <a:lnTo>
                    <a:pt x="528" y="918"/>
                  </a:lnTo>
                  <a:lnTo>
                    <a:pt x="524" y="908"/>
                  </a:lnTo>
                  <a:lnTo>
                    <a:pt x="528" y="896"/>
                  </a:lnTo>
                  <a:lnTo>
                    <a:pt x="530" y="882"/>
                  </a:lnTo>
                  <a:lnTo>
                    <a:pt x="530" y="876"/>
                  </a:lnTo>
                  <a:lnTo>
                    <a:pt x="528" y="870"/>
                  </a:lnTo>
                  <a:lnTo>
                    <a:pt x="528" y="868"/>
                  </a:lnTo>
                  <a:lnTo>
                    <a:pt x="532" y="856"/>
                  </a:lnTo>
                  <a:lnTo>
                    <a:pt x="534" y="844"/>
                  </a:lnTo>
                  <a:lnTo>
                    <a:pt x="534" y="836"/>
                  </a:lnTo>
                  <a:lnTo>
                    <a:pt x="532" y="828"/>
                  </a:lnTo>
                  <a:lnTo>
                    <a:pt x="538" y="814"/>
                  </a:lnTo>
                  <a:lnTo>
                    <a:pt x="540" y="800"/>
                  </a:lnTo>
                  <a:lnTo>
                    <a:pt x="544" y="772"/>
                  </a:lnTo>
                  <a:lnTo>
                    <a:pt x="546" y="738"/>
                  </a:lnTo>
                  <a:lnTo>
                    <a:pt x="550" y="720"/>
                  </a:lnTo>
                  <a:lnTo>
                    <a:pt x="558" y="698"/>
                  </a:lnTo>
                  <a:lnTo>
                    <a:pt x="568" y="674"/>
                  </a:lnTo>
                  <a:lnTo>
                    <a:pt x="584" y="646"/>
                  </a:lnTo>
                  <a:lnTo>
                    <a:pt x="604" y="616"/>
                  </a:lnTo>
                  <a:lnTo>
                    <a:pt x="632" y="580"/>
                  </a:lnTo>
                  <a:lnTo>
                    <a:pt x="650" y="556"/>
                  </a:lnTo>
                  <a:lnTo>
                    <a:pt x="666" y="530"/>
                  </a:lnTo>
                  <a:lnTo>
                    <a:pt x="680" y="504"/>
                  </a:lnTo>
                  <a:lnTo>
                    <a:pt x="692" y="476"/>
                  </a:lnTo>
                  <a:lnTo>
                    <a:pt x="700" y="446"/>
                  </a:lnTo>
                  <a:lnTo>
                    <a:pt x="706" y="416"/>
                  </a:lnTo>
                  <a:lnTo>
                    <a:pt x="710" y="386"/>
                  </a:lnTo>
                  <a:lnTo>
                    <a:pt x="712" y="356"/>
                  </a:lnTo>
                  <a:lnTo>
                    <a:pt x="710" y="320"/>
                  </a:lnTo>
                  <a:lnTo>
                    <a:pt x="704" y="284"/>
                  </a:lnTo>
                  <a:lnTo>
                    <a:pt x="696" y="250"/>
                  </a:lnTo>
                  <a:lnTo>
                    <a:pt x="684" y="218"/>
                  </a:lnTo>
                  <a:lnTo>
                    <a:pt x="668" y="186"/>
                  </a:lnTo>
                  <a:lnTo>
                    <a:pt x="652" y="158"/>
                  </a:lnTo>
                  <a:lnTo>
                    <a:pt x="630" y="130"/>
                  </a:lnTo>
                  <a:lnTo>
                    <a:pt x="608" y="104"/>
                  </a:lnTo>
                  <a:lnTo>
                    <a:pt x="582" y="82"/>
                  </a:lnTo>
                  <a:lnTo>
                    <a:pt x="554" y="62"/>
                  </a:lnTo>
                  <a:lnTo>
                    <a:pt x="526" y="44"/>
                  </a:lnTo>
                  <a:lnTo>
                    <a:pt x="494" y="28"/>
                  </a:lnTo>
                  <a:lnTo>
                    <a:pt x="462" y="16"/>
                  </a:lnTo>
                  <a:lnTo>
                    <a:pt x="428" y="8"/>
                  </a:lnTo>
                  <a:lnTo>
                    <a:pt x="392" y="2"/>
                  </a:lnTo>
                  <a:lnTo>
                    <a:pt x="356" y="0"/>
                  </a:lnTo>
                  <a:lnTo>
                    <a:pt x="320" y="2"/>
                  </a:lnTo>
                  <a:lnTo>
                    <a:pt x="284" y="8"/>
                  </a:lnTo>
                  <a:lnTo>
                    <a:pt x="250" y="16"/>
                  </a:lnTo>
                  <a:lnTo>
                    <a:pt x="218" y="28"/>
                  </a:lnTo>
                  <a:lnTo>
                    <a:pt x="186" y="44"/>
                  </a:lnTo>
                  <a:lnTo>
                    <a:pt x="158" y="62"/>
                  </a:lnTo>
                  <a:lnTo>
                    <a:pt x="130" y="82"/>
                  </a:lnTo>
                  <a:lnTo>
                    <a:pt x="104" y="104"/>
                  </a:lnTo>
                  <a:lnTo>
                    <a:pt x="82" y="130"/>
                  </a:lnTo>
                  <a:lnTo>
                    <a:pt x="60" y="158"/>
                  </a:lnTo>
                  <a:lnTo>
                    <a:pt x="44" y="186"/>
                  </a:lnTo>
                  <a:lnTo>
                    <a:pt x="28" y="218"/>
                  </a:lnTo>
                  <a:lnTo>
                    <a:pt x="16" y="250"/>
                  </a:lnTo>
                  <a:lnTo>
                    <a:pt x="8" y="284"/>
                  </a:lnTo>
                  <a:lnTo>
                    <a:pt x="2" y="320"/>
                  </a:lnTo>
                  <a:lnTo>
                    <a:pt x="0" y="356"/>
                  </a:lnTo>
                  <a:close/>
                </a:path>
              </a:pathLst>
            </a:custGeom>
            <a:solidFill>
              <a:srgbClr val="8DD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Freeform 10">
              <a:extLst>
                <a:ext uri="{FF2B5EF4-FFF2-40B4-BE49-F238E27FC236}">
                  <a16:creationId xmlns:a16="http://schemas.microsoft.com/office/drawing/2014/main" id="{ECF5BAEF-342F-4119-8658-54FDFCFD0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" y="2668"/>
              <a:ext cx="664" cy="1094"/>
            </a:xfrm>
            <a:custGeom>
              <a:avLst/>
              <a:gdLst>
                <a:gd name="T0" fmla="*/ 2 w 664"/>
                <a:gd name="T1" fmla="*/ 360 h 1094"/>
                <a:gd name="T2" fmla="*/ 20 w 664"/>
                <a:gd name="T3" fmla="*/ 444 h 1094"/>
                <a:gd name="T4" fmla="*/ 58 w 664"/>
                <a:gd name="T5" fmla="*/ 518 h 1094"/>
                <a:gd name="T6" fmla="*/ 104 w 664"/>
                <a:gd name="T7" fmla="*/ 578 h 1094"/>
                <a:gd name="T8" fmla="*/ 154 w 664"/>
                <a:gd name="T9" fmla="*/ 668 h 1094"/>
                <a:gd name="T10" fmla="*/ 168 w 664"/>
                <a:gd name="T11" fmla="*/ 746 h 1094"/>
                <a:gd name="T12" fmla="*/ 172 w 664"/>
                <a:gd name="T13" fmla="*/ 776 h 1094"/>
                <a:gd name="T14" fmla="*/ 184 w 664"/>
                <a:gd name="T15" fmla="*/ 804 h 1094"/>
                <a:gd name="T16" fmla="*/ 178 w 664"/>
                <a:gd name="T17" fmla="*/ 810 h 1094"/>
                <a:gd name="T18" fmla="*/ 178 w 664"/>
                <a:gd name="T19" fmla="*/ 828 h 1094"/>
                <a:gd name="T20" fmla="*/ 192 w 664"/>
                <a:gd name="T21" fmla="*/ 850 h 1094"/>
                <a:gd name="T22" fmla="*/ 192 w 664"/>
                <a:gd name="T23" fmla="*/ 858 h 1094"/>
                <a:gd name="T24" fmla="*/ 182 w 664"/>
                <a:gd name="T25" fmla="*/ 880 h 1094"/>
                <a:gd name="T26" fmla="*/ 186 w 664"/>
                <a:gd name="T27" fmla="*/ 894 h 1094"/>
                <a:gd name="T28" fmla="*/ 192 w 664"/>
                <a:gd name="T29" fmla="*/ 908 h 1094"/>
                <a:gd name="T30" fmla="*/ 184 w 664"/>
                <a:gd name="T31" fmla="*/ 926 h 1094"/>
                <a:gd name="T32" fmla="*/ 182 w 664"/>
                <a:gd name="T33" fmla="*/ 936 h 1094"/>
                <a:gd name="T34" fmla="*/ 192 w 664"/>
                <a:gd name="T35" fmla="*/ 954 h 1094"/>
                <a:gd name="T36" fmla="*/ 186 w 664"/>
                <a:gd name="T37" fmla="*/ 972 h 1094"/>
                <a:gd name="T38" fmla="*/ 182 w 664"/>
                <a:gd name="T39" fmla="*/ 988 h 1094"/>
                <a:gd name="T40" fmla="*/ 186 w 664"/>
                <a:gd name="T41" fmla="*/ 1000 h 1094"/>
                <a:gd name="T42" fmla="*/ 198 w 664"/>
                <a:gd name="T43" fmla="*/ 1016 h 1094"/>
                <a:gd name="T44" fmla="*/ 280 w 664"/>
                <a:gd name="T45" fmla="*/ 1088 h 1094"/>
                <a:gd name="T46" fmla="*/ 372 w 664"/>
                <a:gd name="T47" fmla="*/ 1094 h 1094"/>
                <a:gd name="T48" fmla="*/ 390 w 664"/>
                <a:gd name="T49" fmla="*/ 1086 h 1094"/>
                <a:gd name="T50" fmla="*/ 470 w 664"/>
                <a:gd name="T51" fmla="*/ 1010 h 1094"/>
                <a:gd name="T52" fmla="*/ 472 w 664"/>
                <a:gd name="T53" fmla="*/ 984 h 1094"/>
                <a:gd name="T54" fmla="*/ 480 w 664"/>
                <a:gd name="T55" fmla="*/ 968 h 1094"/>
                <a:gd name="T56" fmla="*/ 482 w 664"/>
                <a:gd name="T57" fmla="*/ 958 h 1094"/>
                <a:gd name="T58" fmla="*/ 472 w 664"/>
                <a:gd name="T59" fmla="*/ 938 h 1094"/>
                <a:gd name="T60" fmla="*/ 478 w 664"/>
                <a:gd name="T61" fmla="*/ 922 h 1094"/>
                <a:gd name="T62" fmla="*/ 482 w 664"/>
                <a:gd name="T63" fmla="*/ 906 h 1094"/>
                <a:gd name="T64" fmla="*/ 472 w 664"/>
                <a:gd name="T65" fmla="*/ 886 h 1094"/>
                <a:gd name="T66" fmla="*/ 472 w 664"/>
                <a:gd name="T67" fmla="*/ 882 h 1094"/>
                <a:gd name="T68" fmla="*/ 482 w 664"/>
                <a:gd name="T69" fmla="*/ 858 h 1094"/>
                <a:gd name="T70" fmla="*/ 480 w 664"/>
                <a:gd name="T71" fmla="*/ 848 h 1094"/>
                <a:gd name="T72" fmla="*/ 482 w 664"/>
                <a:gd name="T73" fmla="*/ 834 h 1094"/>
                <a:gd name="T74" fmla="*/ 486 w 664"/>
                <a:gd name="T75" fmla="*/ 826 h 1094"/>
                <a:gd name="T76" fmla="*/ 486 w 664"/>
                <a:gd name="T77" fmla="*/ 812 h 1094"/>
                <a:gd name="T78" fmla="*/ 480 w 664"/>
                <a:gd name="T79" fmla="*/ 804 h 1094"/>
                <a:gd name="T80" fmla="*/ 492 w 664"/>
                <a:gd name="T81" fmla="*/ 776 h 1094"/>
                <a:gd name="T82" fmla="*/ 496 w 664"/>
                <a:gd name="T83" fmla="*/ 746 h 1094"/>
                <a:gd name="T84" fmla="*/ 510 w 664"/>
                <a:gd name="T85" fmla="*/ 668 h 1094"/>
                <a:gd name="T86" fmla="*/ 560 w 664"/>
                <a:gd name="T87" fmla="*/ 578 h 1094"/>
                <a:gd name="T88" fmla="*/ 606 w 664"/>
                <a:gd name="T89" fmla="*/ 518 h 1094"/>
                <a:gd name="T90" fmla="*/ 644 w 664"/>
                <a:gd name="T91" fmla="*/ 444 h 1094"/>
                <a:gd name="T92" fmla="*/ 662 w 664"/>
                <a:gd name="T93" fmla="*/ 360 h 1094"/>
                <a:gd name="T94" fmla="*/ 662 w 664"/>
                <a:gd name="T95" fmla="*/ 298 h 1094"/>
                <a:gd name="T96" fmla="*/ 638 w 664"/>
                <a:gd name="T97" fmla="*/ 204 h 1094"/>
                <a:gd name="T98" fmla="*/ 588 w 664"/>
                <a:gd name="T99" fmla="*/ 122 h 1094"/>
                <a:gd name="T100" fmla="*/ 518 w 664"/>
                <a:gd name="T101" fmla="*/ 58 h 1094"/>
                <a:gd name="T102" fmla="*/ 430 w 664"/>
                <a:gd name="T103" fmla="*/ 16 h 1094"/>
                <a:gd name="T104" fmla="*/ 332 w 664"/>
                <a:gd name="T105" fmla="*/ 0 h 1094"/>
                <a:gd name="T106" fmla="*/ 266 w 664"/>
                <a:gd name="T107" fmla="*/ 8 h 1094"/>
                <a:gd name="T108" fmla="*/ 174 w 664"/>
                <a:gd name="T109" fmla="*/ 40 h 1094"/>
                <a:gd name="T110" fmla="*/ 98 w 664"/>
                <a:gd name="T111" fmla="*/ 98 h 1094"/>
                <a:gd name="T112" fmla="*/ 40 w 664"/>
                <a:gd name="T113" fmla="*/ 174 h 1094"/>
                <a:gd name="T114" fmla="*/ 6 w 664"/>
                <a:gd name="T115" fmla="*/ 266 h 1094"/>
                <a:gd name="T116" fmla="*/ 0 w 664"/>
                <a:gd name="T117" fmla="*/ 332 h 10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64"/>
                <a:gd name="T178" fmla="*/ 0 h 1094"/>
                <a:gd name="T179" fmla="*/ 664 w 664"/>
                <a:gd name="T180" fmla="*/ 1094 h 109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64" h="1094">
                  <a:moveTo>
                    <a:pt x="0" y="332"/>
                  </a:moveTo>
                  <a:lnTo>
                    <a:pt x="0" y="332"/>
                  </a:lnTo>
                  <a:lnTo>
                    <a:pt x="2" y="360"/>
                  </a:lnTo>
                  <a:lnTo>
                    <a:pt x="4" y="388"/>
                  </a:lnTo>
                  <a:lnTo>
                    <a:pt x="10" y="416"/>
                  </a:lnTo>
                  <a:lnTo>
                    <a:pt x="20" y="444"/>
                  </a:lnTo>
                  <a:lnTo>
                    <a:pt x="30" y="470"/>
                  </a:lnTo>
                  <a:lnTo>
                    <a:pt x="42" y="494"/>
                  </a:lnTo>
                  <a:lnTo>
                    <a:pt x="58" y="518"/>
                  </a:lnTo>
                  <a:lnTo>
                    <a:pt x="74" y="542"/>
                  </a:lnTo>
                  <a:lnTo>
                    <a:pt x="104" y="578"/>
                  </a:lnTo>
                  <a:lnTo>
                    <a:pt x="126" y="612"/>
                  </a:lnTo>
                  <a:lnTo>
                    <a:pt x="142" y="642"/>
                  </a:lnTo>
                  <a:lnTo>
                    <a:pt x="154" y="668"/>
                  </a:lnTo>
                  <a:lnTo>
                    <a:pt x="160" y="690"/>
                  </a:lnTo>
                  <a:lnTo>
                    <a:pt x="164" y="712"/>
                  </a:lnTo>
                  <a:lnTo>
                    <a:pt x="168" y="746"/>
                  </a:lnTo>
                  <a:lnTo>
                    <a:pt x="170" y="760"/>
                  </a:lnTo>
                  <a:lnTo>
                    <a:pt x="172" y="776"/>
                  </a:lnTo>
                  <a:lnTo>
                    <a:pt x="176" y="790"/>
                  </a:lnTo>
                  <a:lnTo>
                    <a:pt x="184" y="804"/>
                  </a:lnTo>
                  <a:lnTo>
                    <a:pt x="180" y="806"/>
                  </a:lnTo>
                  <a:lnTo>
                    <a:pt x="178" y="810"/>
                  </a:lnTo>
                  <a:lnTo>
                    <a:pt x="178" y="820"/>
                  </a:lnTo>
                  <a:lnTo>
                    <a:pt x="178" y="828"/>
                  </a:lnTo>
                  <a:lnTo>
                    <a:pt x="182" y="834"/>
                  </a:lnTo>
                  <a:lnTo>
                    <a:pt x="192" y="850"/>
                  </a:lnTo>
                  <a:lnTo>
                    <a:pt x="192" y="858"/>
                  </a:lnTo>
                  <a:lnTo>
                    <a:pt x="186" y="868"/>
                  </a:lnTo>
                  <a:lnTo>
                    <a:pt x="184" y="874"/>
                  </a:lnTo>
                  <a:lnTo>
                    <a:pt x="182" y="880"/>
                  </a:lnTo>
                  <a:lnTo>
                    <a:pt x="182" y="884"/>
                  </a:lnTo>
                  <a:lnTo>
                    <a:pt x="186" y="894"/>
                  </a:lnTo>
                  <a:lnTo>
                    <a:pt x="192" y="904"/>
                  </a:lnTo>
                  <a:lnTo>
                    <a:pt x="192" y="908"/>
                  </a:lnTo>
                  <a:lnTo>
                    <a:pt x="186" y="920"/>
                  </a:lnTo>
                  <a:lnTo>
                    <a:pt x="184" y="926"/>
                  </a:lnTo>
                  <a:lnTo>
                    <a:pt x="182" y="932"/>
                  </a:lnTo>
                  <a:lnTo>
                    <a:pt x="182" y="936"/>
                  </a:lnTo>
                  <a:lnTo>
                    <a:pt x="186" y="946"/>
                  </a:lnTo>
                  <a:lnTo>
                    <a:pt x="192" y="954"/>
                  </a:lnTo>
                  <a:lnTo>
                    <a:pt x="192" y="960"/>
                  </a:lnTo>
                  <a:lnTo>
                    <a:pt x="186" y="972"/>
                  </a:lnTo>
                  <a:lnTo>
                    <a:pt x="184" y="978"/>
                  </a:lnTo>
                  <a:lnTo>
                    <a:pt x="182" y="984"/>
                  </a:lnTo>
                  <a:lnTo>
                    <a:pt x="182" y="988"/>
                  </a:lnTo>
                  <a:lnTo>
                    <a:pt x="184" y="994"/>
                  </a:lnTo>
                  <a:lnTo>
                    <a:pt x="186" y="1000"/>
                  </a:lnTo>
                  <a:lnTo>
                    <a:pt x="194" y="1010"/>
                  </a:lnTo>
                  <a:lnTo>
                    <a:pt x="198" y="1016"/>
                  </a:lnTo>
                  <a:lnTo>
                    <a:pt x="202" y="1020"/>
                  </a:lnTo>
                  <a:lnTo>
                    <a:pt x="280" y="1088"/>
                  </a:lnTo>
                  <a:lnTo>
                    <a:pt x="288" y="1092"/>
                  </a:lnTo>
                  <a:lnTo>
                    <a:pt x="298" y="1094"/>
                  </a:lnTo>
                  <a:lnTo>
                    <a:pt x="372" y="1094"/>
                  </a:lnTo>
                  <a:lnTo>
                    <a:pt x="382" y="1092"/>
                  </a:lnTo>
                  <a:lnTo>
                    <a:pt x="390" y="1086"/>
                  </a:lnTo>
                  <a:lnTo>
                    <a:pt x="462" y="1020"/>
                  </a:lnTo>
                  <a:lnTo>
                    <a:pt x="470" y="1010"/>
                  </a:lnTo>
                  <a:lnTo>
                    <a:pt x="472" y="1000"/>
                  </a:lnTo>
                  <a:lnTo>
                    <a:pt x="472" y="984"/>
                  </a:lnTo>
                  <a:lnTo>
                    <a:pt x="478" y="974"/>
                  </a:lnTo>
                  <a:lnTo>
                    <a:pt x="480" y="968"/>
                  </a:lnTo>
                  <a:lnTo>
                    <a:pt x="482" y="962"/>
                  </a:lnTo>
                  <a:lnTo>
                    <a:pt x="482" y="958"/>
                  </a:lnTo>
                  <a:lnTo>
                    <a:pt x="478" y="948"/>
                  </a:lnTo>
                  <a:lnTo>
                    <a:pt x="472" y="938"/>
                  </a:lnTo>
                  <a:lnTo>
                    <a:pt x="472" y="932"/>
                  </a:lnTo>
                  <a:lnTo>
                    <a:pt x="478" y="922"/>
                  </a:lnTo>
                  <a:lnTo>
                    <a:pt x="480" y="916"/>
                  </a:lnTo>
                  <a:lnTo>
                    <a:pt x="482" y="910"/>
                  </a:lnTo>
                  <a:lnTo>
                    <a:pt x="482" y="906"/>
                  </a:lnTo>
                  <a:lnTo>
                    <a:pt x="478" y="896"/>
                  </a:lnTo>
                  <a:lnTo>
                    <a:pt x="472" y="886"/>
                  </a:lnTo>
                  <a:lnTo>
                    <a:pt x="472" y="882"/>
                  </a:lnTo>
                  <a:lnTo>
                    <a:pt x="478" y="870"/>
                  </a:lnTo>
                  <a:lnTo>
                    <a:pt x="480" y="864"/>
                  </a:lnTo>
                  <a:lnTo>
                    <a:pt x="482" y="858"/>
                  </a:lnTo>
                  <a:lnTo>
                    <a:pt x="482" y="854"/>
                  </a:lnTo>
                  <a:lnTo>
                    <a:pt x="480" y="848"/>
                  </a:lnTo>
                  <a:lnTo>
                    <a:pt x="478" y="842"/>
                  </a:lnTo>
                  <a:lnTo>
                    <a:pt x="482" y="834"/>
                  </a:lnTo>
                  <a:lnTo>
                    <a:pt x="486" y="826"/>
                  </a:lnTo>
                  <a:lnTo>
                    <a:pt x="486" y="820"/>
                  </a:lnTo>
                  <a:lnTo>
                    <a:pt x="486" y="812"/>
                  </a:lnTo>
                  <a:lnTo>
                    <a:pt x="484" y="808"/>
                  </a:lnTo>
                  <a:lnTo>
                    <a:pt x="480" y="804"/>
                  </a:lnTo>
                  <a:lnTo>
                    <a:pt x="488" y="790"/>
                  </a:lnTo>
                  <a:lnTo>
                    <a:pt x="492" y="776"/>
                  </a:lnTo>
                  <a:lnTo>
                    <a:pt x="494" y="760"/>
                  </a:lnTo>
                  <a:lnTo>
                    <a:pt x="496" y="746"/>
                  </a:lnTo>
                  <a:lnTo>
                    <a:pt x="500" y="712"/>
                  </a:lnTo>
                  <a:lnTo>
                    <a:pt x="504" y="690"/>
                  </a:lnTo>
                  <a:lnTo>
                    <a:pt x="510" y="668"/>
                  </a:lnTo>
                  <a:lnTo>
                    <a:pt x="522" y="642"/>
                  </a:lnTo>
                  <a:lnTo>
                    <a:pt x="538" y="612"/>
                  </a:lnTo>
                  <a:lnTo>
                    <a:pt x="560" y="578"/>
                  </a:lnTo>
                  <a:lnTo>
                    <a:pt x="590" y="542"/>
                  </a:lnTo>
                  <a:lnTo>
                    <a:pt x="606" y="518"/>
                  </a:lnTo>
                  <a:lnTo>
                    <a:pt x="622" y="494"/>
                  </a:lnTo>
                  <a:lnTo>
                    <a:pt x="634" y="470"/>
                  </a:lnTo>
                  <a:lnTo>
                    <a:pt x="644" y="444"/>
                  </a:lnTo>
                  <a:lnTo>
                    <a:pt x="654" y="416"/>
                  </a:lnTo>
                  <a:lnTo>
                    <a:pt x="660" y="388"/>
                  </a:lnTo>
                  <a:lnTo>
                    <a:pt x="662" y="360"/>
                  </a:lnTo>
                  <a:lnTo>
                    <a:pt x="664" y="332"/>
                  </a:lnTo>
                  <a:lnTo>
                    <a:pt x="662" y="298"/>
                  </a:lnTo>
                  <a:lnTo>
                    <a:pt x="658" y="266"/>
                  </a:lnTo>
                  <a:lnTo>
                    <a:pt x="650" y="234"/>
                  </a:lnTo>
                  <a:lnTo>
                    <a:pt x="638" y="204"/>
                  </a:lnTo>
                  <a:lnTo>
                    <a:pt x="624" y="174"/>
                  </a:lnTo>
                  <a:lnTo>
                    <a:pt x="608" y="146"/>
                  </a:lnTo>
                  <a:lnTo>
                    <a:pt x="588" y="122"/>
                  </a:lnTo>
                  <a:lnTo>
                    <a:pt x="566" y="98"/>
                  </a:lnTo>
                  <a:lnTo>
                    <a:pt x="544" y="76"/>
                  </a:lnTo>
                  <a:lnTo>
                    <a:pt x="518" y="58"/>
                  </a:lnTo>
                  <a:lnTo>
                    <a:pt x="490" y="40"/>
                  </a:lnTo>
                  <a:lnTo>
                    <a:pt x="462" y="26"/>
                  </a:lnTo>
                  <a:lnTo>
                    <a:pt x="430" y="16"/>
                  </a:lnTo>
                  <a:lnTo>
                    <a:pt x="398" y="8"/>
                  </a:lnTo>
                  <a:lnTo>
                    <a:pt x="366" y="2"/>
                  </a:lnTo>
                  <a:lnTo>
                    <a:pt x="332" y="0"/>
                  </a:lnTo>
                  <a:lnTo>
                    <a:pt x="298" y="2"/>
                  </a:lnTo>
                  <a:lnTo>
                    <a:pt x="266" y="8"/>
                  </a:lnTo>
                  <a:lnTo>
                    <a:pt x="234" y="16"/>
                  </a:lnTo>
                  <a:lnTo>
                    <a:pt x="202" y="26"/>
                  </a:lnTo>
                  <a:lnTo>
                    <a:pt x="174" y="40"/>
                  </a:lnTo>
                  <a:lnTo>
                    <a:pt x="146" y="58"/>
                  </a:lnTo>
                  <a:lnTo>
                    <a:pt x="120" y="76"/>
                  </a:lnTo>
                  <a:lnTo>
                    <a:pt x="98" y="98"/>
                  </a:lnTo>
                  <a:lnTo>
                    <a:pt x="76" y="122"/>
                  </a:lnTo>
                  <a:lnTo>
                    <a:pt x="56" y="146"/>
                  </a:lnTo>
                  <a:lnTo>
                    <a:pt x="40" y="174"/>
                  </a:lnTo>
                  <a:lnTo>
                    <a:pt x="26" y="204"/>
                  </a:lnTo>
                  <a:lnTo>
                    <a:pt x="14" y="234"/>
                  </a:lnTo>
                  <a:lnTo>
                    <a:pt x="6" y="266"/>
                  </a:lnTo>
                  <a:lnTo>
                    <a:pt x="2" y="298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Freeform 11">
              <a:extLst>
                <a:ext uri="{FF2B5EF4-FFF2-40B4-BE49-F238E27FC236}">
                  <a16:creationId xmlns:a16="http://schemas.microsoft.com/office/drawing/2014/main" id="{28FBD618-267E-475F-B3ED-FC4A55E5B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2688"/>
              <a:ext cx="624" cy="792"/>
            </a:xfrm>
            <a:custGeom>
              <a:avLst/>
              <a:gdLst>
                <a:gd name="T0" fmla="*/ 422 w 624"/>
                <a:gd name="T1" fmla="*/ 792 h 792"/>
                <a:gd name="T2" fmla="*/ 442 w 624"/>
                <a:gd name="T3" fmla="*/ 776 h 792"/>
                <a:gd name="T4" fmla="*/ 452 w 624"/>
                <a:gd name="T5" fmla="*/ 756 h 792"/>
                <a:gd name="T6" fmla="*/ 458 w 624"/>
                <a:gd name="T7" fmla="*/ 702 h 792"/>
                <a:gd name="T8" fmla="*/ 464 w 624"/>
                <a:gd name="T9" fmla="*/ 668 h 792"/>
                <a:gd name="T10" fmla="*/ 478 w 624"/>
                <a:gd name="T11" fmla="*/ 624 h 792"/>
                <a:gd name="T12" fmla="*/ 508 w 624"/>
                <a:gd name="T13" fmla="*/ 572 h 792"/>
                <a:gd name="T14" fmla="*/ 554 w 624"/>
                <a:gd name="T15" fmla="*/ 508 h 792"/>
                <a:gd name="T16" fmla="*/ 570 w 624"/>
                <a:gd name="T17" fmla="*/ 488 h 792"/>
                <a:gd name="T18" fmla="*/ 596 w 624"/>
                <a:gd name="T19" fmla="*/ 442 h 792"/>
                <a:gd name="T20" fmla="*/ 614 w 624"/>
                <a:gd name="T21" fmla="*/ 392 h 792"/>
                <a:gd name="T22" fmla="*/ 622 w 624"/>
                <a:gd name="T23" fmla="*/ 340 h 792"/>
                <a:gd name="T24" fmla="*/ 624 w 624"/>
                <a:gd name="T25" fmla="*/ 312 h 792"/>
                <a:gd name="T26" fmla="*/ 618 w 624"/>
                <a:gd name="T27" fmla="*/ 250 h 792"/>
                <a:gd name="T28" fmla="*/ 600 w 624"/>
                <a:gd name="T29" fmla="*/ 190 h 792"/>
                <a:gd name="T30" fmla="*/ 570 w 624"/>
                <a:gd name="T31" fmla="*/ 138 h 792"/>
                <a:gd name="T32" fmla="*/ 532 w 624"/>
                <a:gd name="T33" fmla="*/ 92 h 792"/>
                <a:gd name="T34" fmla="*/ 486 w 624"/>
                <a:gd name="T35" fmla="*/ 54 h 792"/>
                <a:gd name="T36" fmla="*/ 434 w 624"/>
                <a:gd name="T37" fmla="*/ 24 h 792"/>
                <a:gd name="T38" fmla="*/ 374 w 624"/>
                <a:gd name="T39" fmla="*/ 6 h 792"/>
                <a:gd name="T40" fmla="*/ 312 w 624"/>
                <a:gd name="T41" fmla="*/ 0 h 792"/>
                <a:gd name="T42" fmla="*/ 280 w 624"/>
                <a:gd name="T43" fmla="*/ 2 h 792"/>
                <a:gd name="T44" fmla="*/ 220 w 624"/>
                <a:gd name="T45" fmla="*/ 14 h 792"/>
                <a:gd name="T46" fmla="*/ 164 w 624"/>
                <a:gd name="T47" fmla="*/ 38 h 792"/>
                <a:gd name="T48" fmla="*/ 114 w 624"/>
                <a:gd name="T49" fmla="*/ 72 h 792"/>
                <a:gd name="T50" fmla="*/ 72 w 624"/>
                <a:gd name="T51" fmla="*/ 114 h 792"/>
                <a:gd name="T52" fmla="*/ 38 w 624"/>
                <a:gd name="T53" fmla="*/ 164 h 792"/>
                <a:gd name="T54" fmla="*/ 14 w 624"/>
                <a:gd name="T55" fmla="*/ 220 h 792"/>
                <a:gd name="T56" fmla="*/ 2 w 624"/>
                <a:gd name="T57" fmla="*/ 280 h 792"/>
                <a:gd name="T58" fmla="*/ 0 w 624"/>
                <a:gd name="T59" fmla="*/ 312 h 792"/>
                <a:gd name="T60" fmla="*/ 4 w 624"/>
                <a:gd name="T61" fmla="*/ 366 h 792"/>
                <a:gd name="T62" fmla="*/ 18 w 624"/>
                <a:gd name="T63" fmla="*/ 418 h 792"/>
                <a:gd name="T64" fmla="*/ 40 w 624"/>
                <a:gd name="T65" fmla="*/ 466 h 792"/>
                <a:gd name="T66" fmla="*/ 70 w 624"/>
                <a:gd name="T67" fmla="*/ 508 h 792"/>
                <a:gd name="T68" fmla="*/ 96 w 624"/>
                <a:gd name="T69" fmla="*/ 542 h 792"/>
                <a:gd name="T70" fmla="*/ 134 w 624"/>
                <a:gd name="T71" fmla="*/ 600 h 792"/>
                <a:gd name="T72" fmla="*/ 154 w 624"/>
                <a:gd name="T73" fmla="*/ 648 h 792"/>
                <a:gd name="T74" fmla="*/ 164 w 624"/>
                <a:gd name="T75" fmla="*/ 686 h 792"/>
                <a:gd name="T76" fmla="*/ 168 w 624"/>
                <a:gd name="T77" fmla="*/ 732 h 792"/>
                <a:gd name="T78" fmla="*/ 176 w 624"/>
                <a:gd name="T79" fmla="*/ 766 h 792"/>
                <a:gd name="T80" fmla="*/ 190 w 624"/>
                <a:gd name="T81" fmla="*/ 784 h 792"/>
                <a:gd name="T82" fmla="*/ 422 w 624"/>
                <a:gd name="T83" fmla="*/ 792 h 79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4"/>
                <a:gd name="T127" fmla="*/ 0 h 792"/>
                <a:gd name="T128" fmla="*/ 624 w 624"/>
                <a:gd name="T129" fmla="*/ 792 h 79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4" h="792">
                  <a:moveTo>
                    <a:pt x="422" y="792"/>
                  </a:moveTo>
                  <a:lnTo>
                    <a:pt x="422" y="792"/>
                  </a:lnTo>
                  <a:lnTo>
                    <a:pt x="434" y="784"/>
                  </a:lnTo>
                  <a:lnTo>
                    <a:pt x="442" y="776"/>
                  </a:lnTo>
                  <a:lnTo>
                    <a:pt x="448" y="766"/>
                  </a:lnTo>
                  <a:lnTo>
                    <a:pt x="452" y="756"/>
                  </a:lnTo>
                  <a:lnTo>
                    <a:pt x="456" y="732"/>
                  </a:lnTo>
                  <a:lnTo>
                    <a:pt x="458" y="702"/>
                  </a:lnTo>
                  <a:lnTo>
                    <a:pt x="460" y="686"/>
                  </a:lnTo>
                  <a:lnTo>
                    <a:pt x="464" y="668"/>
                  </a:lnTo>
                  <a:lnTo>
                    <a:pt x="470" y="648"/>
                  </a:lnTo>
                  <a:lnTo>
                    <a:pt x="478" y="624"/>
                  </a:lnTo>
                  <a:lnTo>
                    <a:pt x="490" y="600"/>
                  </a:lnTo>
                  <a:lnTo>
                    <a:pt x="508" y="572"/>
                  </a:lnTo>
                  <a:lnTo>
                    <a:pt x="528" y="542"/>
                  </a:lnTo>
                  <a:lnTo>
                    <a:pt x="554" y="508"/>
                  </a:lnTo>
                  <a:lnTo>
                    <a:pt x="570" y="488"/>
                  </a:lnTo>
                  <a:lnTo>
                    <a:pt x="584" y="466"/>
                  </a:lnTo>
                  <a:lnTo>
                    <a:pt x="596" y="442"/>
                  </a:lnTo>
                  <a:lnTo>
                    <a:pt x="606" y="418"/>
                  </a:lnTo>
                  <a:lnTo>
                    <a:pt x="614" y="392"/>
                  </a:lnTo>
                  <a:lnTo>
                    <a:pt x="620" y="366"/>
                  </a:lnTo>
                  <a:lnTo>
                    <a:pt x="622" y="340"/>
                  </a:lnTo>
                  <a:lnTo>
                    <a:pt x="624" y="312"/>
                  </a:lnTo>
                  <a:lnTo>
                    <a:pt x="622" y="280"/>
                  </a:lnTo>
                  <a:lnTo>
                    <a:pt x="618" y="250"/>
                  </a:lnTo>
                  <a:lnTo>
                    <a:pt x="610" y="220"/>
                  </a:lnTo>
                  <a:lnTo>
                    <a:pt x="600" y="190"/>
                  </a:lnTo>
                  <a:lnTo>
                    <a:pt x="586" y="164"/>
                  </a:lnTo>
                  <a:lnTo>
                    <a:pt x="570" y="138"/>
                  </a:lnTo>
                  <a:lnTo>
                    <a:pt x="552" y="114"/>
                  </a:lnTo>
                  <a:lnTo>
                    <a:pt x="532" y="92"/>
                  </a:lnTo>
                  <a:lnTo>
                    <a:pt x="510" y="72"/>
                  </a:lnTo>
                  <a:lnTo>
                    <a:pt x="486" y="54"/>
                  </a:lnTo>
                  <a:lnTo>
                    <a:pt x="460" y="38"/>
                  </a:lnTo>
                  <a:lnTo>
                    <a:pt x="434" y="24"/>
                  </a:lnTo>
                  <a:lnTo>
                    <a:pt x="404" y="14"/>
                  </a:lnTo>
                  <a:lnTo>
                    <a:pt x="374" y="6"/>
                  </a:lnTo>
                  <a:lnTo>
                    <a:pt x="344" y="2"/>
                  </a:lnTo>
                  <a:lnTo>
                    <a:pt x="312" y="0"/>
                  </a:lnTo>
                  <a:lnTo>
                    <a:pt x="280" y="2"/>
                  </a:lnTo>
                  <a:lnTo>
                    <a:pt x="250" y="6"/>
                  </a:lnTo>
                  <a:lnTo>
                    <a:pt x="220" y="14"/>
                  </a:lnTo>
                  <a:lnTo>
                    <a:pt x="190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0"/>
                  </a:lnTo>
                  <a:lnTo>
                    <a:pt x="14" y="220"/>
                  </a:lnTo>
                  <a:lnTo>
                    <a:pt x="6" y="250"/>
                  </a:lnTo>
                  <a:lnTo>
                    <a:pt x="2" y="280"/>
                  </a:lnTo>
                  <a:lnTo>
                    <a:pt x="0" y="312"/>
                  </a:lnTo>
                  <a:lnTo>
                    <a:pt x="2" y="340"/>
                  </a:lnTo>
                  <a:lnTo>
                    <a:pt x="4" y="366"/>
                  </a:lnTo>
                  <a:lnTo>
                    <a:pt x="10" y="392"/>
                  </a:lnTo>
                  <a:lnTo>
                    <a:pt x="18" y="418"/>
                  </a:lnTo>
                  <a:lnTo>
                    <a:pt x="28" y="442"/>
                  </a:lnTo>
                  <a:lnTo>
                    <a:pt x="40" y="466"/>
                  </a:lnTo>
                  <a:lnTo>
                    <a:pt x="54" y="488"/>
                  </a:lnTo>
                  <a:lnTo>
                    <a:pt x="70" y="508"/>
                  </a:lnTo>
                  <a:lnTo>
                    <a:pt x="96" y="542"/>
                  </a:lnTo>
                  <a:lnTo>
                    <a:pt x="116" y="572"/>
                  </a:lnTo>
                  <a:lnTo>
                    <a:pt x="134" y="600"/>
                  </a:lnTo>
                  <a:lnTo>
                    <a:pt x="146" y="624"/>
                  </a:lnTo>
                  <a:lnTo>
                    <a:pt x="154" y="648"/>
                  </a:lnTo>
                  <a:lnTo>
                    <a:pt x="160" y="668"/>
                  </a:lnTo>
                  <a:lnTo>
                    <a:pt x="164" y="686"/>
                  </a:lnTo>
                  <a:lnTo>
                    <a:pt x="166" y="702"/>
                  </a:lnTo>
                  <a:lnTo>
                    <a:pt x="168" y="732"/>
                  </a:lnTo>
                  <a:lnTo>
                    <a:pt x="172" y="756"/>
                  </a:lnTo>
                  <a:lnTo>
                    <a:pt x="176" y="766"/>
                  </a:lnTo>
                  <a:lnTo>
                    <a:pt x="182" y="776"/>
                  </a:lnTo>
                  <a:lnTo>
                    <a:pt x="190" y="784"/>
                  </a:lnTo>
                  <a:lnTo>
                    <a:pt x="202" y="792"/>
                  </a:lnTo>
                  <a:lnTo>
                    <a:pt x="422" y="7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Freeform 12">
              <a:extLst>
                <a:ext uri="{FF2B5EF4-FFF2-40B4-BE49-F238E27FC236}">
                  <a16:creationId xmlns:a16="http://schemas.microsoft.com/office/drawing/2014/main" id="{351353FB-7AC1-412E-9D23-6DFAB27E8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2688"/>
              <a:ext cx="624" cy="792"/>
            </a:xfrm>
            <a:custGeom>
              <a:avLst/>
              <a:gdLst>
                <a:gd name="T0" fmla="*/ 422 w 624"/>
                <a:gd name="T1" fmla="*/ 792 h 792"/>
                <a:gd name="T2" fmla="*/ 442 w 624"/>
                <a:gd name="T3" fmla="*/ 776 h 792"/>
                <a:gd name="T4" fmla="*/ 452 w 624"/>
                <a:gd name="T5" fmla="*/ 756 h 792"/>
                <a:gd name="T6" fmla="*/ 458 w 624"/>
                <a:gd name="T7" fmla="*/ 702 h 792"/>
                <a:gd name="T8" fmla="*/ 464 w 624"/>
                <a:gd name="T9" fmla="*/ 668 h 792"/>
                <a:gd name="T10" fmla="*/ 478 w 624"/>
                <a:gd name="T11" fmla="*/ 624 h 792"/>
                <a:gd name="T12" fmla="*/ 508 w 624"/>
                <a:gd name="T13" fmla="*/ 572 h 792"/>
                <a:gd name="T14" fmla="*/ 554 w 624"/>
                <a:gd name="T15" fmla="*/ 508 h 792"/>
                <a:gd name="T16" fmla="*/ 570 w 624"/>
                <a:gd name="T17" fmla="*/ 488 h 792"/>
                <a:gd name="T18" fmla="*/ 596 w 624"/>
                <a:gd name="T19" fmla="*/ 442 h 792"/>
                <a:gd name="T20" fmla="*/ 614 w 624"/>
                <a:gd name="T21" fmla="*/ 392 h 792"/>
                <a:gd name="T22" fmla="*/ 622 w 624"/>
                <a:gd name="T23" fmla="*/ 340 h 792"/>
                <a:gd name="T24" fmla="*/ 624 w 624"/>
                <a:gd name="T25" fmla="*/ 312 h 792"/>
                <a:gd name="T26" fmla="*/ 618 w 624"/>
                <a:gd name="T27" fmla="*/ 250 h 792"/>
                <a:gd name="T28" fmla="*/ 600 w 624"/>
                <a:gd name="T29" fmla="*/ 190 h 792"/>
                <a:gd name="T30" fmla="*/ 570 w 624"/>
                <a:gd name="T31" fmla="*/ 138 h 792"/>
                <a:gd name="T32" fmla="*/ 532 w 624"/>
                <a:gd name="T33" fmla="*/ 92 h 792"/>
                <a:gd name="T34" fmla="*/ 486 w 624"/>
                <a:gd name="T35" fmla="*/ 54 h 792"/>
                <a:gd name="T36" fmla="*/ 434 w 624"/>
                <a:gd name="T37" fmla="*/ 24 h 792"/>
                <a:gd name="T38" fmla="*/ 374 w 624"/>
                <a:gd name="T39" fmla="*/ 6 h 792"/>
                <a:gd name="T40" fmla="*/ 312 w 624"/>
                <a:gd name="T41" fmla="*/ 0 h 792"/>
                <a:gd name="T42" fmla="*/ 280 w 624"/>
                <a:gd name="T43" fmla="*/ 2 h 792"/>
                <a:gd name="T44" fmla="*/ 220 w 624"/>
                <a:gd name="T45" fmla="*/ 14 h 792"/>
                <a:gd name="T46" fmla="*/ 164 w 624"/>
                <a:gd name="T47" fmla="*/ 38 h 792"/>
                <a:gd name="T48" fmla="*/ 114 w 624"/>
                <a:gd name="T49" fmla="*/ 72 h 792"/>
                <a:gd name="T50" fmla="*/ 72 w 624"/>
                <a:gd name="T51" fmla="*/ 114 h 792"/>
                <a:gd name="T52" fmla="*/ 38 w 624"/>
                <a:gd name="T53" fmla="*/ 164 h 792"/>
                <a:gd name="T54" fmla="*/ 14 w 624"/>
                <a:gd name="T55" fmla="*/ 220 h 792"/>
                <a:gd name="T56" fmla="*/ 2 w 624"/>
                <a:gd name="T57" fmla="*/ 280 h 792"/>
                <a:gd name="T58" fmla="*/ 0 w 624"/>
                <a:gd name="T59" fmla="*/ 312 h 792"/>
                <a:gd name="T60" fmla="*/ 4 w 624"/>
                <a:gd name="T61" fmla="*/ 366 h 792"/>
                <a:gd name="T62" fmla="*/ 18 w 624"/>
                <a:gd name="T63" fmla="*/ 418 h 792"/>
                <a:gd name="T64" fmla="*/ 40 w 624"/>
                <a:gd name="T65" fmla="*/ 466 h 792"/>
                <a:gd name="T66" fmla="*/ 70 w 624"/>
                <a:gd name="T67" fmla="*/ 508 h 792"/>
                <a:gd name="T68" fmla="*/ 96 w 624"/>
                <a:gd name="T69" fmla="*/ 542 h 792"/>
                <a:gd name="T70" fmla="*/ 134 w 624"/>
                <a:gd name="T71" fmla="*/ 600 h 792"/>
                <a:gd name="T72" fmla="*/ 154 w 624"/>
                <a:gd name="T73" fmla="*/ 648 h 792"/>
                <a:gd name="T74" fmla="*/ 164 w 624"/>
                <a:gd name="T75" fmla="*/ 686 h 792"/>
                <a:gd name="T76" fmla="*/ 168 w 624"/>
                <a:gd name="T77" fmla="*/ 732 h 792"/>
                <a:gd name="T78" fmla="*/ 176 w 624"/>
                <a:gd name="T79" fmla="*/ 766 h 792"/>
                <a:gd name="T80" fmla="*/ 190 w 624"/>
                <a:gd name="T81" fmla="*/ 784 h 7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24"/>
                <a:gd name="T124" fmla="*/ 0 h 792"/>
                <a:gd name="T125" fmla="*/ 624 w 624"/>
                <a:gd name="T126" fmla="*/ 792 h 7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24" h="792">
                  <a:moveTo>
                    <a:pt x="422" y="792"/>
                  </a:moveTo>
                  <a:lnTo>
                    <a:pt x="422" y="792"/>
                  </a:lnTo>
                  <a:lnTo>
                    <a:pt x="434" y="784"/>
                  </a:lnTo>
                  <a:lnTo>
                    <a:pt x="442" y="776"/>
                  </a:lnTo>
                  <a:lnTo>
                    <a:pt x="448" y="766"/>
                  </a:lnTo>
                  <a:lnTo>
                    <a:pt x="452" y="756"/>
                  </a:lnTo>
                  <a:lnTo>
                    <a:pt x="456" y="732"/>
                  </a:lnTo>
                  <a:lnTo>
                    <a:pt x="458" y="702"/>
                  </a:lnTo>
                  <a:lnTo>
                    <a:pt x="460" y="686"/>
                  </a:lnTo>
                  <a:lnTo>
                    <a:pt x="464" y="668"/>
                  </a:lnTo>
                  <a:lnTo>
                    <a:pt x="470" y="648"/>
                  </a:lnTo>
                  <a:lnTo>
                    <a:pt x="478" y="624"/>
                  </a:lnTo>
                  <a:lnTo>
                    <a:pt x="490" y="600"/>
                  </a:lnTo>
                  <a:lnTo>
                    <a:pt x="508" y="572"/>
                  </a:lnTo>
                  <a:lnTo>
                    <a:pt x="528" y="542"/>
                  </a:lnTo>
                  <a:lnTo>
                    <a:pt x="554" y="508"/>
                  </a:lnTo>
                  <a:lnTo>
                    <a:pt x="570" y="488"/>
                  </a:lnTo>
                  <a:lnTo>
                    <a:pt x="584" y="466"/>
                  </a:lnTo>
                  <a:lnTo>
                    <a:pt x="596" y="442"/>
                  </a:lnTo>
                  <a:lnTo>
                    <a:pt x="606" y="418"/>
                  </a:lnTo>
                  <a:lnTo>
                    <a:pt x="614" y="392"/>
                  </a:lnTo>
                  <a:lnTo>
                    <a:pt x="620" y="366"/>
                  </a:lnTo>
                  <a:lnTo>
                    <a:pt x="622" y="340"/>
                  </a:lnTo>
                  <a:lnTo>
                    <a:pt x="624" y="312"/>
                  </a:lnTo>
                  <a:lnTo>
                    <a:pt x="622" y="280"/>
                  </a:lnTo>
                  <a:lnTo>
                    <a:pt x="618" y="250"/>
                  </a:lnTo>
                  <a:lnTo>
                    <a:pt x="610" y="220"/>
                  </a:lnTo>
                  <a:lnTo>
                    <a:pt x="600" y="190"/>
                  </a:lnTo>
                  <a:lnTo>
                    <a:pt x="586" y="164"/>
                  </a:lnTo>
                  <a:lnTo>
                    <a:pt x="570" y="138"/>
                  </a:lnTo>
                  <a:lnTo>
                    <a:pt x="552" y="114"/>
                  </a:lnTo>
                  <a:lnTo>
                    <a:pt x="532" y="92"/>
                  </a:lnTo>
                  <a:lnTo>
                    <a:pt x="510" y="72"/>
                  </a:lnTo>
                  <a:lnTo>
                    <a:pt x="486" y="54"/>
                  </a:lnTo>
                  <a:lnTo>
                    <a:pt x="460" y="38"/>
                  </a:lnTo>
                  <a:lnTo>
                    <a:pt x="434" y="24"/>
                  </a:lnTo>
                  <a:lnTo>
                    <a:pt x="404" y="14"/>
                  </a:lnTo>
                  <a:lnTo>
                    <a:pt x="374" y="6"/>
                  </a:lnTo>
                  <a:lnTo>
                    <a:pt x="344" y="2"/>
                  </a:lnTo>
                  <a:lnTo>
                    <a:pt x="312" y="0"/>
                  </a:lnTo>
                  <a:lnTo>
                    <a:pt x="280" y="2"/>
                  </a:lnTo>
                  <a:lnTo>
                    <a:pt x="250" y="6"/>
                  </a:lnTo>
                  <a:lnTo>
                    <a:pt x="220" y="14"/>
                  </a:lnTo>
                  <a:lnTo>
                    <a:pt x="190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0"/>
                  </a:lnTo>
                  <a:lnTo>
                    <a:pt x="14" y="220"/>
                  </a:lnTo>
                  <a:lnTo>
                    <a:pt x="6" y="250"/>
                  </a:lnTo>
                  <a:lnTo>
                    <a:pt x="2" y="280"/>
                  </a:lnTo>
                  <a:lnTo>
                    <a:pt x="0" y="312"/>
                  </a:lnTo>
                  <a:lnTo>
                    <a:pt x="2" y="340"/>
                  </a:lnTo>
                  <a:lnTo>
                    <a:pt x="4" y="366"/>
                  </a:lnTo>
                  <a:lnTo>
                    <a:pt x="10" y="392"/>
                  </a:lnTo>
                  <a:lnTo>
                    <a:pt x="18" y="418"/>
                  </a:lnTo>
                  <a:lnTo>
                    <a:pt x="28" y="442"/>
                  </a:lnTo>
                  <a:lnTo>
                    <a:pt x="40" y="466"/>
                  </a:lnTo>
                  <a:lnTo>
                    <a:pt x="54" y="488"/>
                  </a:lnTo>
                  <a:lnTo>
                    <a:pt x="70" y="508"/>
                  </a:lnTo>
                  <a:lnTo>
                    <a:pt x="96" y="542"/>
                  </a:lnTo>
                  <a:lnTo>
                    <a:pt x="116" y="572"/>
                  </a:lnTo>
                  <a:lnTo>
                    <a:pt x="134" y="600"/>
                  </a:lnTo>
                  <a:lnTo>
                    <a:pt x="146" y="624"/>
                  </a:lnTo>
                  <a:lnTo>
                    <a:pt x="154" y="648"/>
                  </a:lnTo>
                  <a:lnTo>
                    <a:pt x="160" y="668"/>
                  </a:lnTo>
                  <a:lnTo>
                    <a:pt x="164" y="686"/>
                  </a:lnTo>
                  <a:lnTo>
                    <a:pt x="166" y="702"/>
                  </a:lnTo>
                  <a:lnTo>
                    <a:pt x="168" y="732"/>
                  </a:lnTo>
                  <a:lnTo>
                    <a:pt x="172" y="756"/>
                  </a:lnTo>
                  <a:lnTo>
                    <a:pt x="176" y="766"/>
                  </a:lnTo>
                  <a:lnTo>
                    <a:pt x="182" y="776"/>
                  </a:lnTo>
                  <a:lnTo>
                    <a:pt x="190" y="784"/>
                  </a:lnTo>
                  <a:lnTo>
                    <a:pt x="202" y="79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Freeform 13">
              <a:extLst>
                <a:ext uri="{FF2B5EF4-FFF2-40B4-BE49-F238E27FC236}">
                  <a16:creationId xmlns:a16="http://schemas.microsoft.com/office/drawing/2014/main" id="{AA51623C-E675-4380-94D8-F3DCE01F4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2710"/>
              <a:ext cx="624" cy="770"/>
            </a:xfrm>
            <a:custGeom>
              <a:avLst/>
              <a:gdLst>
                <a:gd name="T0" fmla="*/ 422 w 624"/>
                <a:gd name="T1" fmla="*/ 770 h 770"/>
                <a:gd name="T2" fmla="*/ 442 w 624"/>
                <a:gd name="T3" fmla="*/ 754 h 770"/>
                <a:gd name="T4" fmla="*/ 452 w 624"/>
                <a:gd name="T5" fmla="*/ 734 h 770"/>
                <a:gd name="T6" fmla="*/ 458 w 624"/>
                <a:gd name="T7" fmla="*/ 684 h 770"/>
                <a:gd name="T8" fmla="*/ 464 w 624"/>
                <a:gd name="T9" fmla="*/ 650 h 770"/>
                <a:gd name="T10" fmla="*/ 478 w 624"/>
                <a:gd name="T11" fmla="*/ 608 h 770"/>
                <a:gd name="T12" fmla="*/ 508 w 624"/>
                <a:gd name="T13" fmla="*/ 556 h 770"/>
                <a:gd name="T14" fmla="*/ 554 w 624"/>
                <a:gd name="T15" fmla="*/ 494 h 770"/>
                <a:gd name="T16" fmla="*/ 570 w 624"/>
                <a:gd name="T17" fmla="*/ 474 h 770"/>
                <a:gd name="T18" fmla="*/ 596 w 624"/>
                <a:gd name="T19" fmla="*/ 430 h 770"/>
                <a:gd name="T20" fmla="*/ 614 w 624"/>
                <a:gd name="T21" fmla="*/ 382 h 770"/>
                <a:gd name="T22" fmla="*/ 622 w 624"/>
                <a:gd name="T23" fmla="*/ 330 h 770"/>
                <a:gd name="T24" fmla="*/ 624 w 624"/>
                <a:gd name="T25" fmla="*/ 304 h 770"/>
                <a:gd name="T26" fmla="*/ 618 w 624"/>
                <a:gd name="T27" fmla="*/ 242 h 770"/>
                <a:gd name="T28" fmla="*/ 600 w 624"/>
                <a:gd name="T29" fmla="*/ 186 h 770"/>
                <a:gd name="T30" fmla="*/ 570 w 624"/>
                <a:gd name="T31" fmla="*/ 134 h 770"/>
                <a:gd name="T32" fmla="*/ 532 w 624"/>
                <a:gd name="T33" fmla="*/ 88 h 770"/>
                <a:gd name="T34" fmla="*/ 486 w 624"/>
                <a:gd name="T35" fmla="*/ 52 h 770"/>
                <a:gd name="T36" fmla="*/ 434 w 624"/>
                <a:gd name="T37" fmla="*/ 24 h 770"/>
                <a:gd name="T38" fmla="*/ 374 w 624"/>
                <a:gd name="T39" fmla="*/ 6 h 770"/>
                <a:gd name="T40" fmla="*/ 312 w 624"/>
                <a:gd name="T41" fmla="*/ 0 h 770"/>
                <a:gd name="T42" fmla="*/ 280 w 624"/>
                <a:gd name="T43" fmla="*/ 2 h 770"/>
                <a:gd name="T44" fmla="*/ 220 w 624"/>
                <a:gd name="T45" fmla="*/ 14 h 770"/>
                <a:gd name="T46" fmla="*/ 164 w 624"/>
                <a:gd name="T47" fmla="*/ 36 h 770"/>
                <a:gd name="T48" fmla="*/ 114 w 624"/>
                <a:gd name="T49" fmla="*/ 70 h 770"/>
                <a:gd name="T50" fmla="*/ 72 w 624"/>
                <a:gd name="T51" fmla="*/ 110 h 770"/>
                <a:gd name="T52" fmla="*/ 38 w 624"/>
                <a:gd name="T53" fmla="*/ 158 h 770"/>
                <a:gd name="T54" fmla="*/ 14 w 624"/>
                <a:gd name="T55" fmla="*/ 214 h 770"/>
                <a:gd name="T56" fmla="*/ 2 w 624"/>
                <a:gd name="T57" fmla="*/ 272 h 770"/>
                <a:gd name="T58" fmla="*/ 0 w 624"/>
                <a:gd name="T59" fmla="*/ 304 h 770"/>
                <a:gd name="T60" fmla="*/ 4 w 624"/>
                <a:gd name="T61" fmla="*/ 356 h 770"/>
                <a:gd name="T62" fmla="*/ 18 w 624"/>
                <a:gd name="T63" fmla="*/ 406 h 770"/>
                <a:gd name="T64" fmla="*/ 40 w 624"/>
                <a:gd name="T65" fmla="*/ 452 h 770"/>
                <a:gd name="T66" fmla="*/ 70 w 624"/>
                <a:gd name="T67" fmla="*/ 494 h 770"/>
                <a:gd name="T68" fmla="*/ 96 w 624"/>
                <a:gd name="T69" fmla="*/ 526 h 770"/>
                <a:gd name="T70" fmla="*/ 134 w 624"/>
                <a:gd name="T71" fmla="*/ 582 h 770"/>
                <a:gd name="T72" fmla="*/ 154 w 624"/>
                <a:gd name="T73" fmla="*/ 630 h 770"/>
                <a:gd name="T74" fmla="*/ 164 w 624"/>
                <a:gd name="T75" fmla="*/ 668 h 770"/>
                <a:gd name="T76" fmla="*/ 168 w 624"/>
                <a:gd name="T77" fmla="*/ 712 h 770"/>
                <a:gd name="T78" fmla="*/ 176 w 624"/>
                <a:gd name="T79" fmla="*/ 744 h 770"/>
                <a:gd name="T80" fmla="*/ 190 w 624"/>
                <a:gd name="T81" fmla="*/ 762 h 770"/>
                <a:gd name="T82" fmla="*/ 422 w 624"/>
                <a:gd name="T83" fmla="*/ 770 h 7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4"/>
                <a:gd name="T127" fmla="*/ 0 h 770"/>
                <a:gd name="T128" fmla="*/ 624 w 624"/>
                <a:gd name="T129" fmla="*/ 770 h 77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4" h="770">
                  <a:moveTo>
                    <a:pt x="422" y="770"/>
                  </a:moveTo>
                  <a:lnTo>
                    <a:pt x="422" y="770"/>
                  </a:lnTo>
                  <a:lnTo>
                    <a:pt x="434" y="762"/>
                  </a:lnTo>
                  <a:lnTo>
                    <a:pt x="442" y="754"/>
                  </a:lnTo>
                  <a:lnTo>
                    <a:pt x="448" y="744"/>
                  </a:lnTo>
                  <a:lnTo>
                    <a:pt x="452" y="734"/>
                  </a:lnTo>
                  <a:lnTo>
                    <a:pt x="456" y="712"/>
                  </a:lnTo>
                  <a:lnTo>
                    <a:pt x="458" y="684"/>
                  </a:lnTo>
                  <a:lnTo>
                    <a:pt x="460" y="668"/>
                  </a:lnTo>
                  <a:lnTo>
                    <a:pt x="464" y="650"/>
                  </a:lnTo>
                  <a:lnTo>
                    <a:pt x="470" y="630"/>
                  </a:lnTo>
                  <a:lnTo>
                    <a:pt x="478" y="608"/>
                  </a:lnTo>
                  <a:lnTo>
                    <a:pt x="490" y="582"/>
                  </a:lnTo>
                  <a:lnTo>
                    <a:pt x="508" y="556"/>
                  </a:lnTo>
                  <a:lnTo>
                    <a:pt x="528" y="526"/>
                  </a:lnTo>
                  <a:lnTo>
                    <a:pt x="554" y="494"/>
                  </a:lnTo>
                  <a:lnTo>
                    <a:pt x="570" y="474"/>
                  </a:lnTo>
                  <a:lnTo>
                    <a:pt x="584" y="452"/>
                  </a:lnTo>
                  <a:lnTo>
                    <a:pt x="596" y="430"/>
                  </a:lnTo>
                  <a:lnTo>
                    <a:pt x="606" y="406"/>
                  </a:lnTo>
                  <a:lnTo>
                    <a:pt x="614" y="382"/>
                  </a:lnTo>
                  <a:lnTo>
                    <a:pt x="620" y="356"/>
                  </a:lnTo>
                  <a:lnTo>
                    <a:pt x="622" y="330"/>
                  </a:lnTo>
                  <a:lnTo>
                    <a:pt x="624" y="304"/>
                  </a:lnTo>
                  <a:lnTo>
                    <a:pt x="622" y="272"/>
                  </a:lnTo>
                  <a:lnTo>
                    <a:pt x="618" y="242"/>
                  </a:lnTo>
                  <a:lnTo>
                    <a:pt x="610" y="214"/>
                  </a:lnTo>
                  <a:lnTo>
                    <a:pt x="600" y="186"/>
                  </a:lnTo>
                  <a:lnTo>
                    <a:pt x="586" y="158"/>
                  </a:lnTo>
                  <a:lnTo>
                    <a:pt x="570" y="134"/>
                  </a:lnTo>
                  <a:lnTo>
                    <a:pt x="552" y="110"/>
                  </a:lnTo>
                  <a:lnTo>
                    <a:pt x="532" y="88"/>
                  </a:lnTo>
                  <a:lnTo>
                    <a:pt x="510" y="70"/>
                  </a:lnTo>
                  <a:lnTo>
                    <a:pt x="486" y="52"/>
                  </a:lnTo>
                  <a:lnTo>
                    <a:pt x="460" y="36"/>
                  </a:lnTo>
                  <a:lnTo>
                    <a:pt x="434" y="24"/>
                  </a:lnTo>
                  <a:lnTo>
                    <a:pt x="404" y="14"/>
                  </a:lnTo>
                  <a:lnTo>
                    <a:pt x="374" y="6"/>
                  </a:lnTo>
                  <a:lnTo>
                    <a:pt x="344" y="2"/>
                  </a:lnTo>
                  <a:lnTo>
                    <a:pt x="312" y="0"/>
                  </a:lnTo>
                  <a:lnTo>
                    <a:pt x="280" y="2"/>
                  </a:lnTo>
                  <a:lnTo>
                    <a:pt x="250" y="6"/>
                  </a:lnTo>
                  <a:lnTo>
                    <a:pt x="220" y="14"/>
                  </a:lnTo>
                  <a:lnTo>
                    <a:pt x="190" y="24"/>
                  </a:lnTo>
                  <a:lnTo>
                    <a:pt x="164" y="36"/>
                  </a:lnTo>
                  <a:lnTo>
                    <a:pt x="138" y="52"/>
                  </a:lnTo>
                  <a:lnTo>
                    <a:pt x="114" y="70"/>
                  </a:lnTo>
                  <a:lnTo>
                    <a:pt x="92" y="88"/>
                  </a:lnTo>
                  <a:lnTo>
                    <a:pt x="72" y="110"/>
                  </a:lnTo>
                  <a:lnTo>
                    <a:pt x="54" y="134"/>
                  </a:lnTo>
                  <a:lnTo>
                    <a:pt x="38" y="158"/>
                  </a:lnTo>
                  <a:lnTo>
                    <a:pt x="24" y="186"/>
                  </a:lnTo>
                  <a:lnTo>
                    <a:pt x="14" y="214"/>
                  </a:lnTo>
                  <a:lnTo>
                    <a:pt x="6" y="242"/>
                  </a:lnTo>
                  <a:lnTo>
                    <a:pt x="2" y="272"/>
                  </a:lnTo>
                  <a:lnTo>
                    <a:pt x="0" y="304"/>
                  </a:lnTo>
                  <a:lnTo>
                    <a:pt x="2" y="330"/>
                  </a:lnTo>
                  <a:lnTo>
                    <a:pt x="4" y="356"/>
                  </a:lnTo>
                  <a:lnTo>
                    <a:pt x="10" y="382"/>
                  </a:lnTo>
                  <a:lnTo>
                    <a:pt x="18" y="406"/>
                  </a:lnTo>
                  <a:lnTo>
                    <a:pt x="28" y="430"/>
                  </a:lnTo>
                  <a:lnTo>
                    <a:pt x="40" y="452"/>
                  </a:lnTo>
                  <a:lnTo>
                    <a:pt x="54" y="474"/>
                  </a:lnTo>
                  <a:lnTo>
                    <a:pt x="70" y="494"/>
                  </a:lnTo>
                  <a:lnTo>
                    <a:pt x="96" y="526"/>
                  </a:lnTo>
                  <a:lnTo>
                    <a:pt x="116" y="556"/>
                  </a:lnTo>
                  <a:lnTo>
                    <a:pt x="134" y="582"/>
                  </a:lnTo>
                  <a:lnTo>
                    <a:pt x="146" y="608"/>
                  </a:lnTo>
                  <a:lnTo>
                    <a:pt x="154" y="630"/>
                  </a:lnTo>
                  <a:lnTo>
                    <a:pt x="160" y="650"/>
                  </a:lnTo>
                  <a:lnTo>
                    <a:pt x="164" y="668"/>
                  </a:lnTo>
                  <a:lnTo>
                    <a:pt x="166" y="684"/>
                  </a:lnTo>
                  <a:lnTo>
                    <a:pt x="168" y="712"/>
                  </a:lnTo>
                  <a:lnTo>
                    <a:pt x="172" y="734"/>
                  </a:lnTo>
                  <a:lnTo>
                    <a:pt x="176" y="744"/>
                  </a:lnTo>
                  <a:lnTo>
                    <a:pt x="182" y="754"/>
                  </a:lnTo>
                  <a:lnTo>
                    <a:pt x="190" y="762"/>
                  </a:lnTo>
                  <a:lnTo>
                    <a:pt x="202" y="770"/>
                  </a:lnTo>
                  <a:lnTo>
                    <a:pt x="422" y="770"/>
                  </a:lnTo>
                  <a:close/>
                </a:path>
              </a:pathLst>
            </a:custGeom>
            <a:solidFill>
              <a:srgbClr val="FFE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Freeform 14">
              <a:extLst>
                <a:ext uri="{FF2B5EF4-FFF2-40B4-BE49-F238E27FC236}">
                  <a16:creationId xmlns:a16="http://schemas.microsoft.com/office/drawing/2014/main" id="{3CBEFEE0-AC59-4145-9052-EF9FD74E9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3480"/>
              <a:ext cx="268" cy="262"/>
            </a:xfrm>
            <a:custGeom>
              <a:avLst/>
              <a:gdLst>
                <a:gd name="T0" fmla="*/ 268 w 268"/>
                <a:gd name="T1" fmla="*/ 8 h 262"/>
                <a:gd name="T2" fmla="*/ 268 w 268"/>
                <a:gd name="T3" fmla="*/ 4 h 262"/>
                <a:gd name="T4" fmla="*/ 262 w 268"/>
                <a:gd name="T5" fmla="*/ 0 h 262"/>
                <a:gd name="T6" fmla="*/ 6 w 268"/>
                <a:gd name="T7" fmla="*/ 0 h 262"/>
                <a:gd name="T8" fmla="*/ 0 w 268"/>
                <a:gd name="T9" fmla="*/ 4 h 262"/>
                <a:gd name="T10" fmla="*/ 0 w 268"/>
                <a:gd name="T11" fmla="*/ 8 h 262"/>
                <a:gd name="T12" fmla="*/ 0 w 268"/>
                <a:gd name="T13" fmla="*/ 12 h 262"/>
                <a:gd name="T14" fmla="*/ 14 w 268"/>
                <a:gd name="T15" fmla="*/ 32 h 262"/>
                <a:gd name="T16" fmla="*/ 14 w 268"/>
                <a:gd name="T17" fmla="*/ 54 h 262"/>
                <a:gd name="T18" fmla="*/ 10 w 268"/>
                <a:gd name="T19" fmla="*/ 56 h 262"/>
                <a:gd name="T20" fmla="*/ 4 w 268"/>
                <a:gd name="T21" fmla="*/ 64 h 262"/>
                <a:gd name="T22" fmla="*/ 4 w 268"/>
                <a:gd name="T23" fmla="*/ 70 h 262"/>
                <a:gd name="T24" fmla="*/ 14 w 268"/>
                <a:gd name="T25" fmla="*/ 84 h 262"/>
                <a:gd name="T26" fmla="*/ 14 w 268"/>
                <a:gd name="T27" fmla="*/ 104 h 262"/>
                <a:gd name="T28" fmla="*/ 10 w 268"/>
                <a:gd name="T29" fmla="*/ 108 h 262"/>
                <a:gd name="T30" fmla="*/ 4 w 268"/>
                <a:gd name="T31" fmla="*/ 116 h 262"/>
                <a:gd name="T32" fmla="*/ 4 w 268"/>
                <a:gd name="T33" fmla="*/ 122 h 262"/>
                <a:gd name="T34" fmla="*/ 14 w 268"/>
                <a:gd name="T35" fmla="*/ 136 h 262"/>
                <a:gd name="T36" fmla="*/ 14 w 268"/>
                <a:gd name="T37" fmla="*/ 156 h 262"/>
                <a:gd name="T38" fmla="*/ 10 w 268"/>
                <a:gd name="T39" fmla="*/ 158 h 262"/>
                <a:gd name="T40" fmla="*/ 4 w 268"/>
                <a:gd name="T41" fmla="*/ 168 h 262"/>
                <a:gd name="T42" fmla="*/ 4 w 268"/>
                <a:gd name="T43" fmla="*/ 174 h 262"/>
                <a:gd name="T44" fmla="*/ 14 w 268"/>
                <a:gd name="T45" fmla="*/ 186 h 262"/>
                <a:gd name="T46" fmla="*/ 14 w 268"/>
                <a:gd name="T47" fmla="*/ 188 h 262"/>
                <a:gd name="T48" fmla="*/ 14 w 268"/>
                <a:gd name="T49" fmla="*/ 190 h 262"/>
                <a:gd name="T50" fmla="*/ 94 w 268"/>
                <a:gd name="T51" fmla="*/ 260 h 262"/>
                <a:gd name="T52" fmla="*/ 100 w 268"/>
                <a:gd name="T53" fmla="*/ 262 h 262"/>
                <a:gd name="T54" fmla="*/ 174 w 268"/>
                <a:gd name="T55" fmla="*/ 262 h 262"/>
                <a:gd name="T56" fmla="*/ 252 w 268"/>
                <a:gd name="T57" fmla="*/ 192 h 262"/>
                <a:gd name="T58" fmla="*/ 254 w 268"/>
                <a:gd name="T59" fmla="*/ 190 h 262"/>
                <a:gd name="T60" fmla="*/ 254 w 268"/>
                <a:gd name="T61" fmla="*/ 188 h 262"/>
                <a:gd name="T62" fmla="*/ 254 w 268"/>
                <a:gd name="T63" fmla="*/ 164 h 262"/>
                <a:gd name="T64" fmla="*/ 262 w 268"/>
                <a:gd name="T65" fmla="*/ 158 h 262"/>
                <a:gd name="T66" fmla="*/ 264 w 268"/>
                <a:gd name="T67" fmla="*/ 148 h 262"/>
                <a:gd name="T68" fmla="*/ 260 w 268"/>
                <a:gd name="T69" fmla="*/ 140 h 262"/>
                <a:gd name="T70" fmla="*/ 254 w 268"/>
                <a:gd name="T71" fmla="*/ 134 h 262"/>
                <a:gd name="T72" fmla="*/ 254 w 268"/>
                <a:gd name="T73" fmla="*/ 114 h 262"/>
                <a:gd name="T74" fmla="*/ 262 w 268"/>
                <a:gd name="T75" fmla="*/ 106 h 262"/>
                <a:gd name="T76" fmla="*/ 264 w 268"/>
                <a:gd name="T77" fmla="*/ 96 h 262"/>
                <a:gd name="T78" fmla="*/ 260 w 268"/>
                <a:gd name="T79" fmla="*/ 88 h 262"/>
                <a:gd name="T80" fmla="*/ 254 w 268"/>
                <a:gd name="T81" fmla="*/ 82 h 262"/>
                <a:gd name="T82" fmla="*/ 254 w 268"/>
                <a:gd name="T83" fmla="*/ 62 h 262"/>
                <a:gd name="T84" fmla="*/ 262 w 268"/>
                <a:gd name="T85" fmla="*/ 54 h 262"/>
                <a:gd name="T86" fmla="*/ 264 w 268"/>
                <a:gd name="T87" fmla="*/ 44 h 262"/>
                <a:gd name="T88" fmla="*/ 260 w 268"/>
                <a:gd name="T89" fmla="*/ 36 h 262"/>
                <a:gd name="T90" fmla="*/ 254 w 268"/>
                <a:gd name="T91" fmla="*/ 32 h 262"/>
                <a:gd name="T92" fmla="*/ 268 w 268"/>
                <a:gd name="T93" fmla="*/ 12 h 262"/>
                <a:gd name="T94" fmla="*/ 268 w 268"/>
                <a:gd name="T95" fmla="*/ 8 h 26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68"/>
                <a:gd name="T145" fmla="*/ 0 h 262"/>
                <a:gd name="T146" fmla="*/ 268 w 268"/>
                <a:gd name="T147" fmla="*/ 262 h 26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68" h="262">
                  <a:moveTo>
                    <a:pt x="268" y="8"/>
                  </a:moveTo>
                  <a:lnTo>
                    <a:pt x="268" y="8"/>
                  </a:lnTo>
                  <a:lnTo>
                    <a:pt x="268" y="4"/>
                  </a:lnTo>
                  <a:lnTo>
                    <a:pt x="266" y="2"/>
                  </a:lnTo>
                  <a:lnTo>
                    <a:pt x="26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4" y="32"/>
                  </a:lnTo>
                  <a:lnTo>
                    <a:pt x="14" y="54"/>
                  </a:lnTo>
                  <a:lnTo>
                    <a:pt x="10" y="56"/>
                  </a:lnTo>
                  <a:lnTo>
                    <a:pt x="6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8" y="78"/>
                  </a:lnTo>
                  <a:lnTo>
                    <a:pt x="14" y="84"/>
                  </a:lnTo>
                  <a:lnTo>
                    <a:pt x="14" y="104"/>
                  </a:lnTo>
                  <a:lnTo>
                    <a:pt x="10" y="108"/>
                  </a:lnTo>
                  <a:lnTo>
                    <a:pt x="6" y="112"/>
                  </a:lnTo>
                  <a:lnTo>
                    <a:pt x="4" y="116"/>
                  </a:lnTo>
                  <a:lnTo>
                    <a:pt x="4" y="122"/>
                  </a:lnTo>
                  <a:lnTo>
                    <a:pt x="8" y="130"/>
                  </a:lnTo>
                  <a:lnTo>
                    <a:pt x="14" y="136"/>
                  </a:lnTo>
                  <a:lnTo>
                    <a:pt x="14" y="156"/>
                  </a:lnTo>
                  <a:lnTo>
                    <a:pt x="10" y="158"/>
                  </a:lnTo>
                  <a:lnTo>
                    <a:pt x="6" y="164"/>
                  </a:lnTo>
                  <a:lnTo>
                    <a:pt x="4" y="168"/>
                  </a:lnTo>
                  <a:lnTo>
                    <a:pt x="4" y="174"/>
                  </a:lnTo>
                  <a:lnTo>
                    <a:pt x="8" y="182"/>
                  </a:lnTo>
                  <a:lnTo>
                    <a:pt x="14" y="186"/>
                  </a:lnTo>
                  <a:lnTo>
                    <a:pt x="14" y="188"/>
                  </a:lnTo>
                  <a:lnTo>
                    <a:pt x="14" y="190"/>
                  </a:lnTo>
                  <a:lnTo>
                    <a:pt x="16" y="192"/>
                  </a:lnTo>
                  <a:lnTo>
                    <a:pt x="94" y="260"/>
                  </a:lnTo>
                  <a:lnTo>
                    <a:pt x="100" y="262"/>
                  </a:lnTo>
                  <a:lnTo>
                    <a:pt x="174" y="262"/>
                  </a:lnTo>
                  <a:lnTo>
                    <a:pt x="178" y="260"/>
                  </a:lnTo>
                  <a:lnTo>
                    <a:pt x="252" y="192"/>
                  </a:lnTo>
                  <a:lnTo>
                    <a:pt x="254" y="190"/>
                  </a:lnTo>
                  <a:lnTo>
                    <a:pt x="254" y="188"/>
                  </a:lnTo>
                  <a:lnTo>
                    <a:pt x="254" y="164"/>
                  </a:lnTo>
                  <a:lnTo>
                    <a:pt x="258" y="162"/>
                  </a:lnTo>
                  <a:lnTo>
                    <a:pt x="262" y="158"/>
                  </a:lnTo>
                  <a:lnTo>
                    <a:pt x="264" y="152"/>
                  </a:lnTo>
                  <a:lnTo>
                    <a:pt x="264" y="148"/>
                  </a:lnTo>
                  <a:lnTo>
                    <a:pt x="260" y="140"/>
                  </a:lnTo>
                  <a:lnTo>
                    <a:pt x="254" y="134"/>
                  </a:lnTo>
                  <a:lnTo>
                    <a:pt x="254" y="114"/>
                  </a:lnTo>
                  <a:lnTo>
                    <a:pt x="258" y="110"/>
                  </a:lnTo>
                  <a:lnTo>
                    <a:pt x="262" y="106"/>
                  </a:lnTo>
                  <a:lnTo>
                    <a:pt x="264" y="102"/>
                  </a:lnTo>
                  <a:lnTo>
                    <a:pt x="264" y="96"/>
                  </a:lnTo>
                  <a:lnTo>
                    <a:pt x="260" y="88"/>
                  </a:lnTo>
                  <a:lnTo>
                    <a:pt x="254" y="82"/>
                  </a:lnTo>
                  <a:lnTo>
                    <a:pt x="254" y="62"/>
                  </a:lnTo>
                  <a:lnTo>
                    <a:pt x="258" y="58"/>
                  </a:lnTo>
                  <a:lnTo>
                    <a:pt x="262" y="54"/>
                  </a:lnTo>
                  <a:lnTo>
                    <a:pt x="264" y="50"/>
                  </a:lnTo>
                  <a:lnTo>
                    <a:pt x="264" y="44"/>
                  </a:lnTo>
                  <a:lnTo>
                    <a:pt x="260" y="36"/>
                  </a:lnTo>
                  <a:lnTo>
                    <a:pt x="254" y="32"/>
                  </a:lnTo>
                  <a:lnTo>
                    <a:pt x="268" y="12"/>
                  </a:lnTo>
                  <a:lnTo>
                    <a:pt x="268" y="8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0" name="Freeform 15">
              <a:extLst>
                <a:ext uri="{FF2B5EF4-FFF2-40B4-BE49-F238E27FC236}">
                  <a16:creationId xmlns:a16="http://schemas.microsoft.com/office/drawing/2014/main" id="{83509119-41D4-42B6-94AB-F0BC82026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" y="3480"/>
              <a:ext cx="210" cy="228"/>
            </a:xfrm>
            <a:custGeom>
              <a:avLst/>
              <a:gdLst>
                <a:gd name="T0" fmla="*/ 186 w 210"/>
                <a:gd name="T1" fmla="*/ 48 h 228"/>
                <a:gd name="T2" fmla="*/ 178 w 210"/>
                <a:gd name="T3" fmla="*/ 36 h 228"/>
                <a:gd name="T4" fmla="*/ 206 w 210"/>
                <a:gd name="T5" fmla="*/ 30 h 228"/>
                <a:gd name="T6" fmla="*/ 210 w 210"/>
                <a:gd name="T7" fmla="*/ 28 h 228"/>
                <a:gd name="T8" fmla="*/ 206 w 210"/>
                <a:gd name="T9" fmla="*/ 16 h 228"/>
                <a:gd name="T10" fmla="*/ 198 w 210"/>
                <a:gd name="T11" fmla="*/ 2 h 228"/>
                <a:gd name="T12" fmla="*/ 0 w 210"/>
                <a:gd name="T13" fmla="*/ 0 h 228"/>
                <a:gd name="T14" fmla="*/ 20 w 210"/>
                <a:gd name="T15" fmla="*/ 30 h 228"/>
                <a:gd name="T16" fmla="*/ 20 w 210"/>
                <a:gd name="T17" fmla="*/ 32 h 228"/>
                <a:gd name="T18" fmla="*/ 20 w 210"/>
                <a:gd name="T19" fmla="*/ 52 h 228"/>
                <a:gd name="T20" fmla="*/ 14 w 210"/>
                <a:gd name="T21" fmla="*/ 58 h 228"/>
                <a:gd name="T22" fmla="*/ 12 w 210"/>
                <a:gd name="T23" fmla="*/ 70 h 228"/>
                <a:gd name="T24" fmla="*/ 14 w 210"/>
                <a:gd name="T25" fmla="*/ 78 h 228"/>
                <a:gd name="T26" fmla="*/ 20 w 210"/>
                <a:gd name="T27" fmla="*/ 104 h 228"/>
                <a:gd name="T28" fmla="*/ 16 w 210"/>
                <a:gd name="T29" fmla="*/ 106 h 228"/>
                <a:gd name="T30" fmla="*/ 12 w 210"/>
                <a:gd name="T31" fmla="*/ 116 h 228"/>
                <a:gd name="T32" fmla="*/ 12 w 210"/>
                <a:gd name="T33" fmla="*/ 120 h 228"/>
                <a:gd name="T34" fmla="*/ 20 w 210"/>
                <a:gd name="T35" fmla="*/ 134 h 228"/>
                <a:gd name="T36" fmla="*/ 20 w 210"/>
                <a:gd name="T37" fmla="*/ 154 h 228"/>
                <a:gd name="T38" fmla="*/ 14 w 210"/>
                <a:gd name="T39" fmla="*/ 162 h 228"/>
                <a:gd name="T40" fmla="*/ 12 w 210"/>
                <a:gd name="T41" fmla="*/ 172 h 228"/>
                <a:gd name="T42" fmla="*/ 14 w 210"/>
                <a:gd name="T43" fmla="*/ 180 h 228"/>
                <a:gd name="T44" fmla="*/ 20 w 210"/>
                <a:gd name="T45" fmla="*/ 186 h 228"/>
                <a:gd name="T46" fmla="*/ 20 w 210"/>
                <a:gd name="T47" fmla="*/ 186 h 228"/>
                <a:gd name="T48" fmla="*/ 20 w 210"/>
                <a:gd name="T49" fmla="*/ 188 h 228"/>
                <a:gd name="T50" fmla="*/ 64 w 210"/>
                <a:gd name="T51" fmla="*/ 228 h 228"/>
                <a:gd name="T52" fmla="*/ 174 w 210"/>
                <a:gd name="T53" fmla="*/ 196 h 228"/>
                <a:gd name="T54" fmla="*/ 176 w 210"/>
                <a:gd name="T55" fmla="*/ 194 h 228"/>
                <a:gd name="T56" fmla="*/ 176 w 210"/>
                <a:gd name="T57" fmla="*/ 192 h 228"/>
                <a:gd name="T58" fmla="*/ 176 w 210"/>
                <a:gd name="T59" fmla="*/ 168 h 228"/>
                <a:gd name="T60" fmla="*/ 180 w 210"/>
                <a:gd name="T61" fmla="*/ 166 h 228"/>
                <a:gd name="T62" fmla="*/ 186 w 210"/>
                <a:gd name="T63" fmla="*/ 156 h 228"/>
                <a:gd name="T64" fmla="*/ 186 w 210"/>
                <a:gd name="T65" fmla="*/ 152 h 228"/>
                <a:gd name="T66" fmla="*/ 176 w 210"/>
                <a:gd name="T67" fmla="*/ 138 h 228"/>
                <a:gd name="T68" fmla="*/ 176 w 210"/>
                <a:gd name="T69" fmla="*/ 118 h 228"/>
                <a:gd name="T70" fmla="*/ 184 w 210"/>
                <a:gd name="T71" fmla="*/ 110 h 228"/>
                <a:gd name="T72" fmla="*/ 186 w 210"/>
                <a:gd name="T73" fmla="*/ 100 h 228"/>
                <a:gd name="T74" fmla="*/ 182 w 210"/>
                <a:gd name="T75" fmla="*/ 92 h 228"/>
                <a:gd name="T76" fmla="*/ 176 w 210"/>
                <a:gd name="T77" fmla="*/ 66 h 228"/>
                <a:gd name="T78" fmla="*/ 180 w 210"/>
                <a:gd name="T79" fmla="*/ 62 h 228"/>
                <a:gd name="T80" fmla="*/ 186 w 210"/>
                <a:gd name="T81" fmla="*/ 54 h 228"/>
                <a:gd name="T82" fmla="*/ 186 w 210"/>
                <a:gd name="T83" fmla="*/ 48 h 2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"/>
                <a:gd name="T127" fmla="*/ 0 h 228"/>
                <a:gd name="T128" fmla="*/ 210 w 210"/>
                <a:gd name="T129" fmla="*/ 228 h 2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" h="228">
                  <a:moveTo>
                    <a:pt x="186" y="48"/>
                  </a:moveTo>
                  <a:lnTo>
                    <a:pt x="186" y="48"/>
                  </a:lnTo>
                  <a:lnTo>
                    <a:pt x="182" y="40"/>
                  </a:lnTo>
                  <a:lnTo>
                    <a:pt x="178" y="36"/>
                  </a:lnTo>
                  <a:lnTo>
                    <a:pt x="206" y="30"/>
                  </a:lnTo>
                  <a:lnTo>
                    <a:pt x="210" y="28"/>
                  </a:lnTo>
                  <a:lnTo>
                    <a:pt x="210" y="26"/>
                  </a:lnTo>
                  <a:lnTo>
                    <a:pt x="206" y="16"/>
                  </a:lnTo>
                  <a:lnTo>
                    <a:pt x="200" y="8"/>
                  </a:lnTo>
                  <a:lnTo>
                    <a:pt x="198" y="2"/>
                  </a:lnTo>
                  <a:lnTo>
                    <a:pt x="200" y="0"/>
                  </a:lnTo>
                  <a:lnTo>
                    <a:pt x="0" y="0"/>
                  </a:lnTo>
                  <a:lnTo>
                    <a:pt x="20" y="30"/>
                  </a:lnTo>
                  <a:lnTo>
                    <a:pt x="20" y="32"/>
                  </a:lnTo>
                  <a:lnTo>
                    <a:pt x="20" y="52"/>
                  </a:lnTo>
                  <a:lnTo>
                    <a:pt x="16" y="54"/>
                  </a:lnTo>
                  <a:lnTo>
                    <a:pt x="14" y="58"/>
                  </a:lnTo>
                  <a:lnTo>
                    <a:pt x="12" y="64"/>
                  </a:lnTo>
                  <a:lnTo>
                    <a:pt x="12" y="70"/>
                  </a:lnTo>
                  <a:lnTo>
                    <a:pt x="14" y="78"/>
                  </a:lnTo>
                  <a:lnTo>
                    <a:pt x="20" y="82"/>
                  </a:lnTo>
                  <a:lnTo>
                    <a:pt x="20" y="104"/>
                  </a:lnTo>
                  <a:lnTo>
                    <a:pt x="16" y="106"/>
                  </a:lnTo>
                  <a:lnTo>
                    <a:pt x="14" y="110"/>
                  </a:lnTo>
                  <a:lnTo>
                    <a:pt x="12" y="116"/>
                  </a:lnTo>
                  <a:lnTo>
                    <a:pt x="12" y="120"/>
                  </a:lnTo>
                  <a:lnTo>
                    <a:pt x="14" y="128"/>
                  </a:lnTo>
                  <a:lnTo>
                    <a:pt x="20" y="134"/>
                  </a:lnTo>
                  <a:lnTo>
                    <a:pt x="20" y="154"/>
                  </a:lnTo>
                  <a:lnTo>
                    <a:pt x="16" y="158"/>
                  </a:lnTo>
                  <a:lnTo>
                    <a:pt x="14" y="162"/>
                  </a:lnTo>
                  <a:lnTo>
                    <a:pt x="12" y="166"/>
                  </a:lnTo>
                  <a:lnTo>
                    <a:pt x="12" y="172"/>
                  </a:lnTo>
                  <a:lnTo>
                    <a:pt x="14" y="180"/>
                  </a:lnTo>
                  <a:lnTo>
                    <a:pt x="20" y="186"/>
                  </a:lnTo>
                  <a:lnTo>
                    <a:pt x="20" y="188"/>
                  </a:lnTo>
                  <a:lnTo>
                    <a:pt x="24" y="192"/>
                  </a:lnTo>
                  <a:lnTo>
                    <a:pt x="64" y="228"/>
                  </a:lnTo>
                  <a:lnTo>
                    <a:pt x="140" y="228"/>
                  </a:lnTo>
                  <a:lnTo>
                    <a:pt x="174" y="196"/>
                  </a:lnTo>
                  <a:lnTo>
                    <a:pt x="176" y="194"/>
                  </a:lnTo>
                  <a:lnTo>
                    <a:pt x="176" y="192"/>
                  </a:lnTo>
                  <a:lnTo>
                    <a:pt x="176" y="188"/>
                  </a:lnTo>
                  <a:lnTo>
                    <a:pt x="176" y="168"/>
                  </a:lnTo>
                  <a:lnTo>
                    <a:pt x="180" y="166"/>
                  </a:lnTo>
                  <a:lnTo>
                    <a:pt x="184" y="162"/>
                  </a:lnTo>
                  <a:lnTo>
                    <a:pt x="186" y="156"/>
                  </a:lnTo>
                  <a:lnTo>
                    <a:pt x="186" y="152"/>
                  </a:lnTo>
                  <a:lnTo>
                    <a:pt x="182" y="144"/>
                  </a:lnTo>
                  <a:lnTo>
                    <a:pt x="176" y="138"/>
                  </a:lnTo>
                  <a:lnTo>
                    <a:pt x="176" y="118"/>
                  </a:lnTo>
                  <a:lnTo>
                    <a:pt x="180" y="114"/>
                  </a:lnTo>
                  <a:lnTo>
                    <a:pt x="184" y="110"/>
                  </a:lnTo>
                  <a:lnTo>
                    <a:pt x="186" y="106"/>
                  </a:lnTo>
                  <a:lnTo>
                    <a:pt x="186" y="100"/>
                  </a:lnTo>
                  <a:lnTo>
                    <a:pt x="182" y="92"/>
                  </a:lnTo>
                  <a:lnTo>
                    <a:pt x="176" y="86"/>
                  </a:lnTo>
                  <a:lnTo>
                    <a:pt x="176" y="66"/>
                  </a:lnTo>
                  <a:lnTo>
                    <a:pt x="180" y="62"/>
                  </a:lnTo>
                  <a:lnTo>
                    <a:pt x="184" y="58"/>
                  </a:lnTo>
                  <a:lnTo>
                    <a:pt x="186" y="54"/>
                  </a:lnTo>
                  <a:lnTo>
                    <a:pt x="186" y="4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Freeform 16">
              <a:extLst>
                <a:ext uri="{FF2B5EF4-FFF2-40B4-BE49-F238E27FC236}">
                  <a16:creationId xmlns:a16="http://schemas.microsoft.com/office/drawing/2014/main" id="{BAC7CBB6-58F9-4BEE-B5CD-FC186539F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" y="3500"/>
              <a:ext cx="98" cy="174"/>
            </a:xfrm>
            <a:custGeom>
              <a:avLst/>
              <a:gdLst>
                <a:gd name="T0" fmla="*/ 10 w 98"/>
                <a:gd name="T1" fmla="*/ 174 h 174"/>
                <a:gd name="T2" fmla="*/ 8 w 98"/>
                <a:gd name="T3" fmla="*/ 162 h 174"/>
                <a:gd name="T4" fmla="*/ 8 w 98"/>
                <a:gd name="T5" fmla="*/ 162 h 174"/>
                <a:gd name="T6" fmla="*/ 2 w 98"/>
                <a:gd name="T7" fmla="*/ 156 h 174"/>
                <a:gd name="T8" fmla="*/ 0 w 98"/>
                <a:gd name="T9" fmla="*/ 148 h 174"/>
                <a:gd name="T10" fmla="*/ 0 w 98"/>
                <a:gd name="T11" fmla="*/ 148 h 174"/>
                <a:gd name="T12" fmla="*/ 0 w 98"/>
                <a:gd name="T13" fmla="*/ 144 h 174"/>
                <a:gd name="T14" fmla="*/ 2 w 98"/>
                <a:gd name="T15" fmla="*/ 138 h 174"/>
                <a:gd name="T16" fmla="*/ 6 w 98"/>
                <a:gd name="T17" fmla="*/ 134 h 174"/>
                <a:gd name="T18" fmla="*/ 8 w 98"/>
                <a:gd name="T19" fmla="*/ 132 h 174"/>
                <a:gd name="T20" fmla="*/ 8 w 98"/>
                <a:gd name="T21" fmla="*/ 110 h 174"/>
                <a:gd name="T22" fmla="*/ 8 w 98"/>
                <a:gd name="T23" fmla="*/ 110 h 174"/>
                <a:gd name="T24" fmla="*/ 2 w 98"/>
                <a:gd name="T25" fmla="*/ 106 h 174"/>
                <a:gd name="T26" fmla="*/ 0 w 98"/>
                <a:gd name="T27" fmla="*/ 98 h 174"/>
                <a:gd name="T28" fmla="*/ 0 w 98"/>
                <a:gd name="T29" fmla="*/ 98 h 174"/>
                <a:gd name="T30" fmla="*/ 0 w 98"/>
                <a:gd name="T31" fmla="*/ 92 h 174"/>
                <a:gd name="T32" fmla="*/ 2 w 98"/>
                <a:gd name="T33" fmla="*/ 86 h 174"/>
                <a:gd name="T34" fmla="*/ 6 w 98"/>
                <a:gd name="T35" fmla="*/ 82 h 174"/>
                <a:gd name="T36" fmla="*/ 8 w 98"/>
                <a:gd name="T37" fmla="*/ 80 h 174"/>
                <a:gd name="T38" fmla="*/ 8 w 98"/>
                <a:gd name="T39" fmla="*/ 60 h 174"/>
                <a:gd name="T40" fmla="*/ 8 w 98"/>
                <a:gd name="T41" fmla="*/ 60 h 174"/>
                <a:gd name="T42" fmla="*/ 2 w 98"/>
                <a:gd name="T43" fmla="*/ 54 h 174"/>
                <a:gd name="T44" fmla="*/ 0 w 98"/>
                <a:gd name="T45" fmla="*/ 46 h 174"/>
                <a:gd name="T46" fmla="*/ 0 w 98"/>
                <a:gd name="T47" fmla="*/ 46 h 174"/>
                <a:gd name="T48" fmla="*/ 0 w 98"/>
                <a:gd name="T49" fmla="*/ 40 h 174"/>
                <a:gd name="T50" fmla="*/ 2 w 98"/>
                <a:gd name="T51" fmla="*/ 36 h 174"/>
                <a:gd name="T52" fmla="*/ 6 w 98"/>
                <a:gd name="T53" fmla="*/ 32 h 174"/>
                <a:gd name="T54" fmla="*/ 8 w 98"/>
                <a:gd name="T55" fmla="*/ 28 h 174"/>
                <a:gd name="T56" fmla="*/ 8 w 98"/>
                <a:gd name="T57" fmla="*/ 0 h 174"/>
                <a:gd name="T58" fmla="*/ 90 w 98"/>
                <a:gd name="T59" fmla="*/ 2 h 174"/>
                <a:gd name="T60" fmla="*/ 90 w 98"/>
                <a:gd name="T61" fmla="*/ 20 h 174"/>
                <a:gd name="T62" fmla="*/ 90 w 98"/>
                <a:gd name="T63" fmla="*/ 20 h 174"/>
                <a:gd name="T64" fmla="*/ 96 w 98"/>
                <a:gd name="T65" fmla="*/ 26 h 174"/>
                <a:gd name="T66" fmla="*/ 98 w 98"/>
                <a:gd name="T67" fmla="*/ 34 h 174"/>
                <a:gd name="T68" fmla="*/ 98 w 98"/>
                <a:gd name="T69" fmla="*/ 34 h 174"/>
                <a:gd name="T70" fmla="*/ 98 w 98"/>
                <a:gd name="T71" fmla="*/ 38 h 174"/>
                <a:gd name="T72" fmla="*/ 96 w 98"/>
                <a:gd name="T73" fmla="*/ 44 h 174"/>
                <a:gd name="T74" fmla="*/ 94 w 98"/>
                <a:gd name="T75" fmla="*/ 48 h 174"/>
                <a:gd name="T76" fmla="*/ 90 w 98"/>
                <a:gd name="T77" fmla="*/ 50 h 174"/>
                <a:gd name="T78" fmla="*/ 90 w 98"/>
                <a:gd name="T79" fmla="*/ 70 h 174"/>
                <a:gd name="T80" fmla="*/ 90 w 98"/>
                <a:gd name="T81" fmla="*/ 70 h 174"/>
                <a:gd name="T82" fmla="*/ 96 w 98"/>
                <a:gd name="T83" fmla="*/ 76 h 174"/>
                <a:gd name="T84" fmla="*/ 98 w 98"/>
                <a:gd name="T85" fmla="*/ 84 h 174"/>
                <a:gd name="T86" fmla="*/ 98 w 98"/>
                <a:gd name="T87" fmla="*/ 84 h 174"/>
                <a:gd name="T88" fmla="*/ 98 w 98"/>
                <a:gd name="T89" fmla="*/ 90 h 174"/>
                <a:gd name="T90" fmla="*/ 96 w 98"/>
                <a:gd name="T91" fmla="*/ 94 h 174"/>
                <a:gd name="T92" fmla="*/ 94 w 98"/>
                <a:gd name="T93" fmla="*/ 98 h 174"/>
                <a:gd name="T94" fmla="*/ 90 w 98"/>
                <a:gd name="T95" fmla="*/ 102 h 174"/>
                <a:gd name="T96" fmla="*/ 90 w 98"/>
                <a:gd name="T97" fmla="*/ 122 h 174"/>
                <a:gd name="T98" fmla="*/ 90 w 98"/>
                <a:gd name="T99" fmla="*/ 122 h 174"/>
                <a:gd name="T100" fmla="*/ 96 w 98"/>
                <a:gd name="T101" fmla="*/ 128 h 174"/>
                <a:gd name="T102" fmla="*/ 98 w 98"/>
                <a:gd name="T103" fmla="*/ 136 h 174"/>
                <a:gd name="T104" fmla="*/ 98 w 98"/>
                <a:gd name="T105" fmla="*/ 136 h 174"/>
                <a:gd name="T106" fmla="*/ 98 w 98"/>
                <a:gd name="T107" fmla="*/ 142 h 174"/>
                <a:gd name="T108" fmla="*/ 96 w 98"/>
                <a:gd name="T109" fmla="*/ 146 h 174"/>
                <a:gd name="T110" fmla="*/ 94 w 98"/>
                <a:gd name="T111" fmla="*/ 150 h 174"/>
                <a:gd name="T112" fmla="*/ 90 w 98"/>
                <a:gd name="T113" fmla="*/ 154 h 174"/>
                <a:gd name="T114" fmla="*/ 90 w 98"/>
                <a:gd name="T115" fmla="*/ 174 h 174"/>
                <a:gd name="T116" fmla="*/ 10 w 98"/>
                <a:gd name="T117" fmla="*/ 174 h 1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8"/>
                <a:gd name="T178" fmla="*/ 0 h 174"/>
                <a:gd name="T179" fmla="*/ 98 w 98"/>
                <a:gd name="T180" fmla="*/ 174 h 1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8" h="174">
                  <a:moveTo>
                    <a:pt x="10" y="174"/>
                  </a:moveTo>
                  <a:lnTo>
                    <a:pt x="8" y="162"/>
                  </a:lnTo>
                  <a:lnTo>
                    <a:pt x="2" y="156"/>
                  </a:lnTo>
                  <a:lnTo>
                    <a:pt x="0" y="148"/>
                  </a:lnTo>
                  <a:lnTo>
                    <a:pt x="0" y="144"/>
                  </a:lnTo>
                  <a:lnTo>
                    <a:pt x="2" y="138"/>
                  </a:lnTo>
                  <a:lnTo>
                    <a:pt x="6" y="134"/>
                  </a:lnTo>
                  <a:lnTo>
                    <a:pt x="8" y="132"/>
                  </a:lnTo>
                  <a:lnTo>
                    <a:pt x="8" y="110"/>
                  </a:lnTo>
                  <a:lnTo>
                    <a:pt x="2" y="106"/>
                  </a:lnTo>
                  <a:lnTo>
                    <a:pt x="0" y="98"/>
                  </a:lnTo>
                  <a:lnTo>
                    <a:pt x="0" y="92"/>
                  </a:lnTo>
                  <a:lnTo>
                    <a:pt x="2" y="86"/>
                  </a:lnTo>
                  <a:lnTo>
                    <a:pt x="6" y="82"/>
                  </a:lnTo>
                  <a:lnTo>
                    <a:pt x="8" y="80"/>
                  </a:lnTo>
                  <a:lnTo>
                    <a:pt x="8" y="60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6" y="32"/>
                  </a:lnTo>
                  <a:lnTo>
                    <a:pt x="8" y="28"/>
                  </a:lnTo>
                  <a:lnTo>
                    <a:pt x="8" y="0"/>
                  </a:lnTo>
                  <a:lnTo>
                    <a:pt x="90" y="2"/>
                  </a:lnTo>
                  <a:lnTo>
                    <a:pt x="90" y="20"/>
                  </a:lnTo>
                  <a:lnTo>
                    <a:pt x="96" y="26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6" y="44"/>
                  </a:lnTo>
                  <a:lnTo>
                    <a:pt x="94" y="48"/>
                  </a:lnTo>
                  <a:lnTo>
                    <a:pt x="90" y="50"/>
                  </a:lnTo>
                  <a:lnTo>
                    <a:pt x="90" y="70"/>
                  </a:lnTo>
                  <a:lnTo>
                    <a:pt x="96" y="76"/>
                  </a:lnTo>
                  <a:lnTo>
                    <a:pt x="98" y="84"/>
                  </a:lnTo>
                  <a:lnTo>
                    <a:pt x="98" y="90"/>
                  </a:lnTo>
                  <a:lnTo>
                    <a:pt x="96" y="94"/>
                  </a:lnTo>
                  <a:lnTo>
                    <a:pt x="94" y="98"/>
                  </a:lnTo>
                  <a:lnTo>
                    <a:pt x="90" y="102"/>
                  </a:lnTo>
                  <a:lnTo>
                    <a:pt x="90" y="122"/>
                  </a:lnTo>
                  <a:lnTo>
                    <a:pt x="96" y="128"/>
                  </a:lnTo>
                  <a:lnTo>
                    <a:pt x="98" y="136"/>
                  </a:lnTo>
                  <a:lnTo>
                    <a:pt x="98" y="142"/>
                  </a:lnTo>
                  <a:lnTo>
                    <a:pt x="96" y="146"/>
                  </a:lnTo>
                  <a:lnTo>
                    <a:pt x="94" y="150"/>
                  </a:lnTo>
                  <a:lnTo>
                    <a:pt x="90" y="154"/>
                  </a:lnTo>
                  <a:lnTo>
                    <a:pt x="90" y="174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Freeform 17">
              <a:extLst>
                <a:ext uri="{FF2B5EF4-FFF2-40B4-BE49-F238E27FC236}">
                  <a16:creationId xmlns:a16="http://schemas.microsoft.com/office/drawing/2014/main" id="{38D92F15-8F96-4883-90B8-A253B929B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3480"/>
              <a:ext cx="268" cy="30"/>
            </a:xfrm>
            <a:custGeom>
              <a:avLst/>
              <a:gdLst>
                <a:gd name="T0" fmla="*/ 268 w 268"/>
                <a:gd name="T1" fmla="*/ 12 h 30"/>
                <a:gd name="T2" fmla="*/ 268 w 268"/>
                <a:gd name="T3" fmla="*/ 12 h 30"/>
                <a:gd name="T4" fmla="*/ 268 w 268"/>
                <a:gd name="T5" fmla="*/ 8 h 30"/>
                <a:gd name="T6" fmla="*/ 268 w 268"/>
                <a:gd name="T7" fmla="*/ 8 h 30"/>
                <a:gd name="T8" fmla="*/ 268 w 268"/>
                <a:gd name="T9" fmla="*/ 4 h 30"/>
                <a:gd name="T10" fmla="*/ 268 w 268"/>
                <a:gd name="T11" fmla="*/ 4 h 30"/>
                <a:gd name="T12" fmla="*/ 266 w 268"/>
                <a:gd name="T13" fmla="*/ 2 h 30"/>
                <a:gd name="T14" fmla="*/ 262 w 268"/>
                <a:gd name="T15" fmla="*/ 0 h 30"/>
                <a:gd name="T16" fmla="*/ 6 w 268"/>
                <a:gd name="T17" fmla="*/ 0 h 30"/>
                <a:gd name="T18" fmla="*/ 6 w 268"/>
                <a:gd name="T19" fmla="*/ 0 h 30"/>
                <a:gd name="T20" fmla="*/ 4 w 268"/>
                <a:gd name="T21" fmla="*/ 2 h 30"/>
                <a:gd name="T22" fmla="*/ 0 w 268"/>
                <a:gd name="T23" fmla="*/ 4 h 30"/>
                <a:gd name="T24" fmla="*/ 0 w 268"/>
                <a:gd name="T25" fmla="*/ 4 h 30"/>
                <a:gd name="T26" fmla="*/ 0 w 268"/>
                <a:gd name="T27" fmla="*/ 8 h 30"/>
                <a:gd name="T28" fmla="*/ 0 w 268"/>
                <a:gd name="T29" fmla="*/ 8 h 30"/>
                <a:gd name="T30" fmla="*/ 0 w 268"/>
                <a:gd name="T31" fmla="*/ 12 h 30"/>
                <a:gd name="T32" fmla="*/ 0 w 268"/>
                <a:gd name="T33" fmla="*/ 12 h 30"/>
                <a:gd name="T34" fmla="*/ 12 w 268"/>
                <a:gd name="T35" fmla="*/ 30 h 30"/>
                <a:gd name="T36" fmla="*/ 256 w 268"/>
                <a:gd name="T37" fmla="*/ 30 h 30"/>
                <a:gd name="T38" fmla="*/ 256 w 268"/>
                <a:gd name="T39" fmla="*/ 30 h 30"/>
                <a:gd name="T40" fmla="*/ 268 w 268"/>
                <a:gd name="T41" fmla="*/ 12 h 30"/>
                <a:gd name="T42" fmla="*/ 268 w 268"/>
                <a:gd name="T43" fmla="*/ 12 h 3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8"/>
                <a:gd name="T67" fmla="*/ 0 h 30"/>
                <a:gd name="T68" fmla="*/ 268 w 268"/>
                <a:gd name="T69" fmla="*/ 30 h 3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8" h="30">
                  <a:moveTo>
                    <a:pt x="268" y="12"/>
                  </a:moveTo>
                  <a:lnTo>
                    <a:pt x="268" y="12"/>
                  </a:lnTo>
                  <a:lnTo>
                    <a:pt x="268" y="8"/>
                  </a:lnTo>
                  <a:lnTo>
                    <a:pt x="268" y="4"/>
                  </a:lnTo>
                  <a:lnTo>
                    <a:pt x="266" y="2"/>
                  </a:lnTo>
                  <a:lnTo>
                    <a:pt x="26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2" y="30"/>
                  </a:lnTo>
                  <a:lnTo>
                    <a:pt x="256" y="30"/>
                  </a:lnTo>
                  <a:lnTo>
                    <a:pt x="268" y="1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Freeform 18">
              <a:extLst>
                <a:ext uri="{FF2B5EF4-FFF2-40B4-BE49-F238E27FC236}">
                  <a16:creationId xmlns:a16="http://schemas.microsoft.com/office/drawing/2014/main" id="{ADE56B44-349C-4A72-9329-09E37BC26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" y="3668"/>
              <a:ext cx="240" cy="40"/>
            </a:xfrm>
            <a:custGeom>
              <a:avLst/>
              <a:gdLst>
                <a:gd name="T0" fmla="*/ 2 w 240"/>
                <a:gd name="T1" fmla="*/ 4 h 40"/>
                <a:gd name="T2" fmla="*/ 44 w 240"/>
                <a:gd name="T3" fmla="*/ 40 h 40"/>
                <a:gd name="T4" fmla="*/ 200 w 240"/>
                <a:gd name="T5" fmla="*/ 40 h 40"/>
                <a:gd name="T6" fmla="*/ 238 w 240"/>
                <a:gd name="T7" fmla="*/ 4 h 40"/>
                <a:gd name="T8" fmla="*/ 238 w 240"/>
                <a:gd name="T9" fmla="*/ 4 h 40"/>
                <a:gd name="T10" fmla="*/ 240 w 240"/>
                <a:gd name="T11" fmla="*/ 2 h 40"/>
                <a:gd name="T12" fmla="*/ 240 w 240"/>
                <a:gd name="T13" fmla="*/ 0 h 40"/>
                <a:gd name="T14" fmla="*/ 0 w 240"/>
                <a:gd name="T15" fmla="*/ 0 h 40"/>
                <a:gd name="T16" fmla="*/ 0 w 240"/>
                <a:gd name="T17" fmla="*/ 0 h 40"/>
                <a:gd name="T18" fmla="*/ 0 w 240"/>
                <a:gd name="T19" fmla="*/ 2 h 40"/>
                <a:gd name="T20" fmla="*/ 2 w 240"/>
                <a:gd name="T21" fmla="*/ 4 h 40"/>
                <a:gd name="T22" fmla="*/ 2 w 240"/>
                <a:gd name="T23" fmla="*/ 4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0"/>
                <a:gd name="T37" fmla="*/ 0 h 40"/>
                <a:gd name="T38" fmla="*/ 240 w 240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0" h="40">
                  <a:moveTo>
                    <a:pt x="2" y="4"/>
                  </a:moveTo>
                  <a:lnTo>
                    <a:pt x="44" y="40"/>
                  </a:lnTo>
                  <a:lnTo>
                    <a:pt x="200" y="40"/>
                  </a:lnTo>
                  <a:lnTo>
                    <a:pt x="238" y="4"/>
                  </a:lnTo>
                  <a:lnTo>
                    <a:pt x="240" y="2"/>
                  </a:lnTo>
                  <a:lnTo>
                    <a:pt x="24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19">
              <a:extLst>
                <a:ext uri="{FF2B5EF4-FFF2-40B4-BE49-F238E27FC236}">
                  <a16:creationId xmlns:a16="http://schemas.microsoft.com/office/drawing/2014/main" id="{A03B7660-F8B1-48D6-AAD0-0CEF91FFB2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" y="2680"/>
              <a:ext cx="640" cy="1070"/>
            </a:xfrm>
            <a:custGeom>
              <a:avLst/>
              <a:gdLst>
                <a:gd name="T0" fmla="*/ 472 w 640"/>
                <a:gd name="T1" fmla="*/ 646 h 1070"/>
                <a:gd name="T2" fmla="*/ 454 w 640"/>
                <a:gd name="T3" fmla="*/ 750 h 1070"/>
                <a:gd name="T4" fmla="*/ 210 w 640"/>
                <a:gd name="T5" fmla="*/ 792 h 1070"/>
                <a:gd name="T6" fmla="*/ 186 w 640"/>
                <a:gd name="T7" fmla="*/ 750 h 1070"/>
                <a:gd name="T8" fmla="*/ 168 w 640"/>
                <a:gd name="T9" fmla="*/ 646 h 1070"/>
                <a:gd name="T10" fmla="*/ 68 w 640"/>
                <a:gd name="T11" fmla="*/ 490 h 1070"/>
                <a:gd name="T12" fmla="*/ 18 w 640"/>
                <a:gd name="T13" fmla="*/ 346 h 1070"/>
                <a:gd name="T14" fmla="*/ 40 w 640"/>
                <a:gd name="T15" fmla="*/ 202 h 1070"/>
                <a:gd name="T16" fmla="*/ 150 w 640"/>
                <a:gd name="T17" fmla="*/ 68 h 1070"/>
                <a:gd name="T18" fmla="*/ 320 w 640"/>
                <a:gd name="T19" fmla="*/ 16 h 1070"/>
                <a:gd name="T20" fmla="*/ 464 w 640"/>
                <a:gd name="T21" fmla="*/ 54 h 1070"/>
                <a:gd name="T22" fmla="*/ 588 w 640"/>
                <a:gd name="T23" fmla="*/ 176 h 1070"/>
                <a:gd name="T24" fmla="*/ 624 w 640"/>
                <a:gd name="T25" fmla="*/ 320 h 1070"/>
                <a:gd name="T26" fmla="*/ 586 w 640"/>
                <a:gd name="T27" fmla="*/ 468 h 1070"/>
                <a:gd name="T28" fmla="*/ 208 w 640"/>
                <a:gd name="T29" fmla="*/ 830 h 1070"/>
                <a:gd name="T30" fmla="*/ 432 w 640"/>
                <a:gd name="T31" fmla="*/ 828 h 1070"/>
                <a:gd name="T32" fmla="*/ 200 w 640"/>
                <a:gd name="T33" fmla="*/ 874 h 1070"/>
                <a:gd name="T34" fmla="*/ 204 w 640"/>
                <a:gd name="T35" fmla="*/ 860 h 1070"/>
                <a:gd name="T36" fmla="*/ 442 w 640"/>
                <a:gd name="T37" fmla="*/ 846 h 1070"/>
                <a:gd name="T38" fmla="*/ 436 w 640"/>
                <a:gd name="T39" fmla="*/ 854 h 1070"/>
                <a:gd name="T40" fmla="*/ 436 w 640"/>
                <a:gd name="T41" fmla="*/ 906 h 1070"/>
                <a:gd name="T42" fmla="*/ 198 w 640"/>
                <a:gd name="T43" fmla="*/ 920 h 1070"/>
                <a:gd name="T44" fmla="*/ 208 w 640"/>
                <a:gd name="T45" fmla="*/ 910 h 1070"/>
                <a:gd name="T46" fmla="*/ 442 w 640"/>
                <a:gd name="T47" fmla="*/ 896 h 1070"/>
                <a:gd name="T48" fmla="*/ 208 w 640"/>
                <a:gd name="T49" fmla="*/ 954 h 1070"/>
                <a:gd name="T50" fmla="*/ 432 w 640"/>
                <a:gd name="T51" fmla="*/ 960 h 1070"/>
                <a:gd name="T52" fmla="*/ 198 w 640"/>
                <a:gd name="T53" fmla="*/ 972 h 1070"/>
                <a:gd name="T54" fmla="*/ 434 w 640"/>
                <a:gd name="T55" fmla="*/ 940 h 1070"/>
                <a:gd name="T56" fmla="*/ 442 w 640"/>
                <a:gd name="T57" fmla="*/ 950 h 1070"/>
                <a:gd name="T58" fmla="*/ 432 w 640"/>
                <a:gd name="T59" fmla="*/ 988 h 1070"/>
                <a:gd name="T60" fmla="*/ 432 w 640"/>
                <a:gd name="T61" fmla="*/ 988 h 1070"/>
                <a:gd name="T62" fmla="*/ 196 w 640"/>
                <a:gd name="T63" fmla="*/ 26 h 1070"/>
                <a:gd name="T64" fmla="*/ 54 w 640"/>
                <a:gd name="T65" fmla="*/ 142 h 1070"/>
                <a:gd name="T66" fmla="*/ 0 w 640"/>
                <a:gd name="T67" fmla="*/ 320 h 1070"/>
                <a:gd name="T68" fmla="*/ 28 w 640"/>
                <a:gd name="T69" fmla="*/ 452 h 1070"/>
                <a:gd name="T70" fmla="*/ 124 w 640"/>
                <a:gd name="T71" fmla="*/ 594 h 1070"/>
                <a:gd name="T72" fmla="*/ 168 w 640"/>
                <a:gd name="T73" fmla="*/ 732 h 1070"/>
                <a:gd name="T74" fmla="*/ 188 w 640"/>
                <a:gd name="T75" fmla="*/ 794 h 1070"/>
                <a:gd name="T76" fmla="*/ 180 w 640"/>
                <a:gd name="T77" fmla="*/ 816 h 1070"/>
                <a:gd name="T78" fmla="*/ 188 w 640"/>
                <a:gd name="T79" fmla="*/ 854 h 1070"/>
                <a:gd name="T80" fmla="*/ 182 w 640"/>
                <a:gd name="T81" fmla="*/ 872 h 1070"/>
                <a:gd name="T82" fmla="*/ 188 w 640"/>
                <a:gd name="T83" fmla="*/ 904 h 1070"/>
                <a:gd name="T84" fmla="*/ 182 w 640"/>
                <a:gd name="T85" fmla="*/ 922 h 1070"/>
                <a:gd name="T86" fmla="*/ 188 w 640"/>
                <a:gd name="T87" fmla="*/ 956 h 1070"/>
                <a:gd name="T88" fmla="*/ 182 w 640"/>
                <a:gd name="T89" fmla="*/ 974 h 1070"/>
                <a:gd name="T90" fmla="*/ 198 w 640"/>
                <a:gd name="T91" fmla="*/ 998 h 1070"/>
                <a:gd name="T92" fmla="*/ 360 w 640"/>
                <a:gd name="T93" fmla="*/ 1070 h 1070"/>
                <a:gd name="T94" fmla="*/ 448 w 640"/>
                <a:gd name="T95" fmla="*/ 988 h 1070"/>
                <a:gd name="T96" fmla="*/ 456 w 640"/>
                <a:gd name="T97" fmla="*/ 954 h 1070"/>
                <a:gd name="T98" fmla="*/ 448 w 640"/>
                <a:gd name="T99" fmla="*/ 930 h 1070"/>
                <a:gd name="T100" fmla="*/ 456 w 640"/>
                <a:gd name="T101" fmla="*/ 904 h 1070"/>
                <a:gd name="T102" fmla="*/ 448 w 640"/>
                <a:gd name="T103" fmla="*/ 878 h 1070"/>
                <a:gd name="T104" fmla="*/ 456 w 640"/>
                <a:gd name="T105" fmla="*/ 852 h 1070"/>
                <a:gd name="T106" fmla="*/ 450 w 640"/>
                <a:gd name="T107" fmla="*/ 830 h 1070"/>
                <a:gd name="T108" fmla="*/ 460 w 640"/>
                <a:gd name="T109" fmla="*/ 800 h 1070"/>
                <a:gd name="T110" fmla="*/ 468 w 640"/>
                <a:gd name="T111" fmla="*/ 766 h 1070"/>
                <a:gd name="T112" fmla="*/ 480 w 640"/>
                <a:gd name="T113" fmla="*/ 676 h 1070"/>
                <a:gd name="T114" fmla="*/ 568 w 640"/>
                <a:gd name="T115" fmla="*/ 522 h 1070"/>
                <a:gd name="T116" fmla="*/ 636 w 640"/>
                <a:gd name="T117" fmla="*/ 374 h 1070"/>
                <a:gd name="T118" fmla="*/ 626 w 640"/>
                <a:gd name="T119" fmla="*/ 226 h 1070"/>
                <a:gd name="T120" fmla="*/ 524 w 640"/>
                <a:gd name="T121" fmla="*/ 74 h 1070"/>
                <a:gd name="T122" fmla="*/ 352 w 640"/>
                <a:gd name="T123" fmla="*/ 2 h 107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40"/>
                <a:gd name="T187" fmla="*/ 0 h 1070"/>
                <a:gd name="T188" fmla="*/ 640 w 640"/>
                <a:gd name="T189" fmla="*/ 1070 h 107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40" h="1070">
                  <a:moveTo>
                    <a:pt x="556" y="512"/>
                  </a:moveTo>
                  <a:lnTo>
                    <a:pt x="556" y="512"/>
                  </a:lnTo>
                  <a:lnTo>
                    <a:pt x="526" y="552"/>
                  </a:lnTo>
                  <a:lnTo>
                    <a:pt x="502" y="586"/>
                  </a:lnTo>
                  <a:lnTo>
                    <a:pt x="484" y="618"/>
                  </a:lnTo>
                  <a:lnTo>
                    <a:pt x="472" y="646"/>
                  </a:lnTo>
                  <a:lnTo>
                    <a:pt x="464" y="672"/>
                  </a:lnTo>
                  <a:lnTo>
                    <a:pt x="460" y="694"/>
                  </a:lnTo>
                  <a:lnTo>
                    <a:pt x="456" y="714"/>
                  </a:lnTo>
                  <a:lnTo>
                    <a:pt x="456" y="732"/>
                  </a:lnTo>
                  <a:lnTo>
                    <a:pt x="454" y="750"/>
                  </a:lnTo>
                  <a:lnTo>
                    <a:pt x="450" y="766"/>
                  </a:lnTo>
                  <a:lnTo>
                    <a:pt x="448" y="774"/>
                  </a:lnTo>
                  <a:lnTo>
                    <a:pt x="444" y="780"/>
                  </a:lnTo>
                  <a:lnTo>
                    <a:pt x="438" y="786"/>
                  </a:lnTo>
                  <a:lnTo>
                    <a:pt x="430" y="792"/>
                  </a:lnTo>
                  <a:lnTo>
                    <a:pt x="210" y="792"/>
                  </a:lnTo>
                  <a:lnTo>
                    <a:pt x="202" y="786"/>
                  </a:lnTo>
                  <a:lnTo>
                    <a:pt x="196" y="780"/>
                  </a:lnTo>
                  <a:lnTo>
                    <a:pt x="192" y="774"/>
                  </a:lnTo>
                  <a:lnTo>
                    <a:pt x="190" y="766"/>
                  </a:lnTo>
                  <a:lnTo>
                    <a:pt x="186" y="750"/>
                  </a:lnTo>
                  <a:lnTo>
                    <a:pt x="184" y="732"/>
                  </a:lnTo>
                  <a:lnTo>
                    <a:pt x="184" y="714"/>
                  </a:lnTo>
                  <a:lnTo>
                    <a:pt x="180" y="694"/>
                  </a:lnTo>
                  <a:lnTo>
                    <a:pt x="176" y="672"/>
                  </a:lnTo>
                  <a:lnTo>
                    <a:pt x="168" y="646"/>
                  </a:lnTo>
                  <a:lnTo>
                    <a:pt x="156" y="618"/>
                  </a:lnTo>
                  <a:lnTo>
                    <a:pt x="138" y="586"/>
                  </a:lnTo>
                  <a:lnTo>
                    <a:pt x="114" y="550"/>
                  </a:lnTo>
                  <a:lnTo>
                    <a:pt x="84" y="512"/>
                  </a:lnTo>
                  <a:lnTo>
                    <a:pt x="68" y="490"/>
                  </a:lnTo>
                  <a:lnTo>
                    <a:pt x="54" y="468"/>
                  </a:lnTo>
                  <a:lnTo>
                    <a:pt x="44" y="446"/>
                  </a:lnTo>
                  <a:lnTo>
                    <a:pt x="34" y="422"/>
                  </a:lnTo>
                  <a:lnTo>
                    <a:pt x="26" y="398"/>
                  </a:lnTo>
                  <a:lnTo>
                    <a:pt x="20" y="372"/>
                  </a:lnTo>
                  <a:lnTo>
                    <a:pt x="18" y="346"/>
                  </a:lnTo>
                  <a:lnTo>
                    <a:pt x="16" y="320"/>
                  </a:lnTo>
                  <a:lnTo>
                    <a:pt x="18" y="290"/>
                  </a:lnTo>
                  <a:lnTo>
                    <a:pt x="22" y="260"/>
                  </a:lnTo>
                  <a:lnTo>
                    <a:pt x="30" y="230"/>
                  </a:lnTo>
                  <a:lnTo>
                    <a:pt x="40" y="202"/>
                  </a:lnTo>
                  <a:lnTo>
                    <a:pt x="52" y="176"/>
                  </a:lnTo>
                  <a:lnTo>
                    <a:pt x="68" y="150"/>
                  </a:lnTo>
                  <a:lnTo>
                    <a:pt x="86" y="128"/>
                  </a:lnTo>
                  <a:lnTo>
                    <a:pt x="106" y="106"/>
                  </a:lnTo>
                  <a:lnTo>
                    <a:pt x="126" y="86"/>
                  </a:lnTo>
                  <a:lnTo>
                    <a:pt x="150" y="68"/>
                  </a:lnTo>
                  <a:lnTo>
                    <a:pt x="176" y="54"/>
                  </a:lnTo>
                  <a:lnTo>
                    <a:pt x="202" y="40"/>
                  </a:lnTo>
                  <a:lnTo>
                    <a:pt x="230" y="30"/>
                  </a:lnTo>
                  <a:lnTo>
                    <a:pt x="258" y="22"/>
                  </a:lnTo>
                  <a:lnTo>
                    <a:pt x="288" y="18"/>
                  </a:lnTo>
                  <a:lnTo>
                    <a:pt x="320" y="16"/>
                  </a:lnTo>
                  <a:lnTo>
                    <a:pt x="352" y="18"/>
                  </a:lnTo>
                  <a:lnTo>
                    <a:pt x="382" y="22"/>
                  </a:lnTo>
                  <a:lnTo>
                    <a:pt x="410" y="30"/>
                  </a:lnTo>
                  <a:lnTo>
                    <a:pt x="438" y="40"/>
                  </a:lnTo>
                  <a:lnTo>
                    <a:pt x="464" y="54"/>
                  </a:lnTo>
                  <a:lnTo>
                    <a:pt x="490" y="68"/>
                  </a:lnTo>
                  <a:lnTo>
                    <a:pt x="514" y="86"/>
                  </a:lnTo>
                  <a:lnTo>
                    <a:pt x="534" y="106"/>
                  </a:lnTo>
                  <a:lnTo>
                    <a:pt x="554" y="128"/>
                  </a:lnTo>
                  <a:lnTo>
                    <a:pt x="572" y="150"/>
                  </a:lnTo>
                  <a:lnTo>
                    <a:pt x="588" y="176"/>
                  </a:lnTo>
                  <a:lnTo>
                    <a:pt x="600" y="202"/>
                  </a:lnTo>
                  <a:lnTo>
                    <a:pt x="610" y="230"/>
                  </a:lnTo>
                  <a:lnTo>
                    <a:pt x="618" y="260"/>
                  </a:lnTo>
                  <a:lnTo>
                    <a:pt x="622" y="290"/>
                  </a:lnTo>
                  <a:lnTo>
                    <a:pt x="624" y="320"/>
                  </a:lnTo>
                  <a:lnTo>
                    <a:pt x="622" y="346"/>
                  </a:lnTo>
                  <a:lnTo>
                    <a:pt x="620" y="372"/>
                  </a:lnTo>
                  <a:lnTo>
                    <a:pt x="614" y="398"/>
                  </a:lnTo>
                  <a:lnTo>
                    <a:pt x="606" y="422"/>
                  </a:lnTo>
                  <a:lnTo>
                    <a:pt x="596" y="446"/>
                  </a:lnTo>
                  <a:lnTo>
                    <a:pt x="586" y="468"/>
                  </a:lnTo>
                  <a:lnTo>
                    <a:pt x="572" y="490"/>
                  </a:lnTo>
                  <a:lnTo>
                    <a:pt x="556" y="512"/>
                  </a:lnTo>
                  <a:close/>
                  <a:moveTo>
                    <a:pt x="432" y="828"/>
                  </a:moveTo>
                  <a:lnTo>
                    <a:pt x="208" y="850"/>
                  </a:lnTo>
                  <a:lnTo>
                    <a:pt x="208" y="830"/>
                  </a:lnTo>
                  <a:lnTo>
                    <a:pt x="194" y="808"/>
                  </a:lnTo>
                  <a:lnTo>
                    <a:pt x="446" y="808"/>
                  </a:lnTo>
                  <a:lnTo>
                    <a:pt x="432" y="828"/>
                  </a:lnTo>
                  <a:close/>
                  <a:moveTo>
                    <a:pt x="436" y="854"/>
                  </a:moveTo>
                  <a:lnTo>
                    <a:pt x="434" y="856"/>
                  </a:lnTo>
                  <a:lnTo>
                    <a:pt x="208" y="878"/>
                  </a:lnTo>
                  <a:lnTo>
                    <a:pt x="204" y="876"/>
                  </a:lnTo>
                  <a:lnTo>
                    <a:pt x="200" y="874"/>
                  </a:lnTo>
                  <a:lnTo>
                    <a:pt x="198" y="870"/>
                  </a:lnTo>
                  <a:lnTo>
                    <a:pt x="198" y="868"/>
                  </a:lnTo>
                  <a:lnTo>
                    <a:pt x="200" y="864"/>
                  </a:lnTo>
                  <a:lnTo>
                    <a:pt x="204" y="860"/>
                  </a:lnTo>
                  <a:lnTo>
                    <a:pt x="206" y="858"/>
                  </a:lnTo>
                  <a:lnTo>
                    <a:pt x="434" y="836"/>
                  </a:lnTo>
                  <a:lnTo>
                    <a:pt x="436" y="838"/>
                  </a:lnTo>
                  <a:lnTo>
                    <a:pt x="440" y="842"/>
                  </a:lnTo>
                  <a:lnTo>
                    <a:pt x="442" y="846"/>
                  </a:lnTo>
                  <a:lnTo>
                    <a:pt x="440" y="852"/>
                  </a:lnTo>
                  <a:lnTo>
                    <a:pt x="436" y="854"/>
                  </a:lnTo>
                  <a:close/>
                  <a:moveTo>
                    <a:pt x="208" y="902"/>
                  </a:moveTo>
                  <a:lnTo>
                    <a:pt x="208" y="886"/>
                  </a:lnTo>
                  <a:lnTo>
                    <a:pt x="432" y="864"/>
                  </a:lnTo>
                  <a:lnTo>
                    <a:pt x="432" y="880"/>
                  </a:lnTo>
                  <a:lnTo>
                    <a:pt x="208" y="902"/>
                  </a:lnTo>
                  <a:close/>
                  <a:moveTo>
                    <a:pt x="436" y="906"/>
                  </a:moveTo>
                  <a:lnTo>
                    <a:pt x="434" y="908"/>
                  </a:lnTo>
                  <a:lnTo>
                    <a:pt x="206" y="930"/>
                  </a:lnTo>
                  <a:lnTo>
                    <a:pt x="204" y="928"/>
                  </a:lnTo>
                  <a:lnTo>
                    <a:pt x="200" y="926"/>
                  </a:lnTo>
                  <a:lnTo>
                    <a:pt x="198" y="920"/>
                  </a:lnTo>
                  <a:lnTo>
                    <a:pt x="200" y="916"/>
                  </a:lnTo>
                  <a:lnTo>
                    <a:pt x="204" y="912"/>
                  </a:lnTo>
                  <a:lnTo>
                    <a:pt x="208" y="910"/>
                  </a:lnTo>
                  <a:lnTo>
                    <a:pt x="432" y="888"/>
                  </a:lnTo>
                  <a:lnTo>
                    <a:pt x="436" y="890"/>
                  </a:lnTo>
                  <a:lnTo>
                    <a:pt x="440" y="892"/>
                  </a:lnTo>
                  <a:lnTo>
                    <a:pt x="442" y="896"/>
                  </a:lnTo>
                  <a:lnTo>
                    <a:pt x="442" y="898"/>
                  </a:lnTo>
                  <a:lnTo>
                    <a:pt x="440" y="902"/>
                  </a:lnTo>
                  <a:lnTo>
                    <a:pt x="436" y="906"/>
                  </a:lnTo>
                  <a:close/>
                  <a:moveTo>
                    <a:pt x="208" y="954"/>
                  </a:moveTo>
                  <a:lnTo>
                    <a:pt x="208" y="938"/>
                  </a:lnTo>
                  <a:lnTo>
                    <a:pt x="432" y="916"/>
                  </a:lnTo>
                  <a:lnTo>
                    <a:pt x="432" y="932"/>
                  </a:lnTo>
                  <a:lnTo>
                    <a:pt x="208" y="954"/>
                  </a:lnTo>
                  <a:close/>
                  <a:moveTo>
                    <a:pt x="436" y="958"/>
                  </a:moveTo>
                  <a:lnTo>
                    <a:pt x="432" y="960"/>
                  </a:lnTo>
                  <a:lnTo>
                    <a:pt x="208" y="982"/>
                  </a:lnTo>
                  <a:lnTo>
                    <a:pt x="204" y="980"/>
                  </a:lnTo>
                  <a:lnTo>
                    <a:pt x="200" y="976"/>
                  </a:lnTo>
                  <a:lnTo>
                    <a:pt x="198" y="972"/>
                  </a:lnTo>
                  <a:lnTo>
                    <a:pt x="200" y="966"/>
                  </a:lnTo>
                  <a:lnTo>
                    <a:pt x="204" y="964"/>
                  </a:lnTo>
                  <a:lnTo>
                    <a:pt x="206" y="962"/>
                  </a:lnTo>
                  <a:lnTo>
                    <a:pt x="434" y="940"/>
                  </a:lnTo>
                  <a:lnTo>
                    <a:pt x="436" y="940"/>
                  </a:lnTo>
                  <a:lnTo>
                    <a:pt x="440" y="944"/>
                  </a:lnTo>
                  <a:lnTo>
                    <a:pt x="442" y="948"/>
                  </a:lnTo>
                  <a:lnTo>
                    <a:pt x="442" y="950"/>
                  </a:lnTo>
                  <a:lnTo>
                    <a:pt x="440" y="954"/>
                  </a:lnTo>
                  <a:lnTo>
                    <a:pt x="436" y="958"/>
                  </a:lnTo>
                  <a:close/>
                  <a:moveTo>
                    <a:pt x="432" y="988"/>
                  </a:moveTo>
                  <a:lnTo>
                    <a:pt x="432" y="988"/>
                  </a:lnTo>
                  <a:lnTo>
                    <a:pt x="394" y="1022"/>
                  </a:lnTo>
                  <a:lnTo>
                    <a:pt x="248" y="1022"/>
                  </a:lnTo>
                  <a:lnTo>
                    <a:pt x="212" y="990"/>
                  </a:lnTo>
                  <a:lnTo>
                    <a:pt x="432" y="968"/>
                  </a:lnTo>
                  <a:lnTo>
                    <a:pt x="432" y="988"/>
                  </a:lnTo>
                  <a:close/>
                  <a:moveTo>
                    <a:pt x="320" y="0"/>
                  </a:moveTo>
                  <a:lnTo>
                    <a:pt x="320" y="0"/>
                  </a:lnTo>
                  <a:lnTo>
                    <a:pt x="288" y="2"/>
                  </a:lnTo>
                  <a:lnTo>
                    <a:pt x="256" y="6"/>
                  </a:lnTo>
                  <a:lnTo>
                    <a:pt x="224" y="14"/>
                  </a:lnTo>
                  <a:lnTo>
                    <a:pt x="196" y="26"/>
                  </a:lnTo>
                  <a:lnTo>
                    <a:pt x="168" y="38"/>
                  </a:lnTo>
                  <a:lnTo>
                    <a:pt x="142" y="54"/>
                  </a:lnTo>
                  <a:lnTo>
                    <a:pt x="116" y="74"/>
                  </a:lnTo>
                  <a:lnTo>
                    <a:pt x="94" y="94"/>
                  </a:lnTo>
                  <a:lnTo>
                    <a:pt x="74" y="116"/>
                  </a:lnTo>
                  <a:lnTo>
                    <a:pt x="54" y="142"/>
                  </a:lnTo>
                  <a:lnTo>
                    <a:pt x="38" y="168"/>
                  </a:lnTo>
                  <a:lnTo>
                    <a:pt x="26" y="196"/>
                  </a:lnTo>
                  <a:lnTo>
                    <a:pt x="14" y="226"/>
                  </a:lnTo>
                  <a:lnTo>
                    <a:pt x="6" y="256"/>
                  </a:lnTo>
                  <a:lnTo>
                    <a:pt x="2" y="288"/>
                  </a:lnTo>
                  <a:lnTo>
                    <a:pt x="0" y="320"/>
                  </a:lnTo>
                  <a:lnTo>
                    <a:pt x="2" y="348"/>
                  </a:lnTo>
                  <a:lnTo>
                    <a:pt x="4" y="374"/>
                  </a:lnTo>
                  <a:lnTo>
                    <a:pt x="10" y="402"/>
                  </a:lnTo>
                  <a:lnTo>
                    <a:pt x="18" y="428"/>
                  </a:lnTo>
                  <a:lnTo>
                    <a:pt x="28" y="452"/>
                  </a:lnTo>
                  <a:lnTo>
                    <a:pt x="40" y="476"/>
                  </a:lnTo>
                  <a:lnTo>
                    <a:pt x="54" y="500"/>
                  </a:lnTo>
                  <a:lnTo>
                    <a:pt x="72" y="522"/>
                  </a:lnTo>
                  <a:lnTo>
                    <a:pt x="102" y="560"/>
                  </a:lnTo>
                  <a:lnTo>
                    <a:pt x="124" y="594"/>
                  </a:lnTo>
                  <a:lnTo>
                    <a:pt x="140" y="624"/>
                  </a:lnTo>
                  <a:lnTo>
                    <a:pt x="152" y="652"/>
                  </a:lnTo>
                  <a:lnTo>
                    <a:pt x="160" y="676"/>
                  </a:lnTo>
                  <a:lnTo>
                    <a:pt x="164" y="698"/>
                  </a:lnTo>
                  <a:lnTo>
                    <a:pt x="168" y="716"/>
                  </a:lnTo>
                  <a:lnTo>
                    <a:pt x="168" y="732"/>
                  </a:lnTo>
                  <a:lnTo>
                    <a:pt x="170" y="750"/>
                  </a:lnTo>
                  <a:lnTo>
                    <a:pt x="172" y="766"/>
                  </a:lnTo>
                  <a:lnTo>
                    <a:pt x="178" y="780"/>
                  </a:lnTo>
                  <a:lnTo>
                    <a:pt x="188" y="794"/>
                  </a:lnTo>
                  <a:lnTo>
                    <a:pt x="182" y="796"/>
                  </a:lnTo>
                  <a:lnTo>
                    <a:pt x="180" y="800"/>
                  </a:lnTo>
                  <a:lnTo>
                    <a:pt x="178" y="806"/>
                  </a:lnTo>
                  <a:lnTo>
                    <a:pt x="178" y="810"/>
                  </a:lnTo>
                  <a:lnTo>
                    <a:pt x="180" y="816"/>
                  </a:lnTo>
                  <a:lnTo>
                    <a:pt x="192" y="834"/>
                  </a:lnTo>
                  <a:lnTo>
                    <a:pt x="192" y="850"/>
                  </a:lnTo>
                  <a:lnTo>
                    <a:pt x="188" y="854"/>
                  </a:lnTo>
                  <a:lnTo>
                    <a:pt x="186" y="858"/>
                  </a:lnTo>
                  <a:lnTo>
                    <a:pt x="184" y="864"/>
                  </a:lnTo>
                  <a:lnTo>
                    <a:pt x="182" y="868"/>
                  </a:lnTo>
                  <a:lnTo>
                    <a:pt x="182" y="872"/>
                  </a:lnTo>
                  <a:lnTo>
                    <a:pt x="186" y="880"/>
                  </a:lnTo>
                  <a:lnTo>
                    <a:pt x="192" y="888"/>
                  </a:lnTo>
                  <a:lnTo>
                    <a:pt x="192" y="900"/>
                  </a:lnTo>
                  <a:lnTo>
                    <a:pt x="188" y="904"/>
                  </a:lnTo>
                  <a:lnTo>
                    <a:pt x="186" y="910"/>
                  </a:lnTo>
                  <a:lnTo>
                    <a:pt x="184" y="914"/>
                  </a:lnTo>
                  <a:lnTo>
                    <a:pt x="182" y="920"/>
                  </a:lnTo>
                  <a:lnTo>
                    <a:pt x="182" y="922"/>
                  </a:lnTo>
                  <a:lnTo>
                    <a:pt x="186" y="932"/>
                  </a:lnTo>
                  <a:lnTo>
                    <a:pt x="192" y="938"/>
                  </a:lnTo>
                  <a:lnTo>
                    <a:pt x="192" y="952"/>
                  </a:lnTo>
                  <a:lnTo>
                    <a:pt x="188" y="956"/>
                  </a:lnTo>
                  <a:lnTo>
                    <a:pt x="186" y="960"/>
                  </a:lnTo>
                  <a:lnTo>
                    <a:pt x="184" y="966"/>
                  </a:lnTo>
                  <a:lnTo>
                    <a:pt x="182" y="972"/>
                  </a:lnTo>
                  <a:lnTo>
                    <a:pt x="182" y="974"/>
                  </a:lnTo>
                  <a:lnTo>
                    <a:pt x="184" y="980"/>
                  </a:lnTo>
                  <a:lnTo>
                    <a:pt x="186" y="984"/>
                  </a:lnTo>
                  <a:lnTo>
                    <a:pt x="194" y="990"/>
                  </a:lnTo>
                  <a:lnTo>
                    <a:pt x="194" y="996"/>
                  </a:lnTo>
                  <a:lnTo>
                    <a:pt x="198" y="998"/>
                  </a:lnTo>
                  <a:lnTo>
                    <a:pt x="274" y="1066"/>
                  </a:lnTo>
                  <a:lnTo>
                    <a:pt x="280" y="1068"/>
                  </a:lnTo>
                  <a:lnTo>
                    <a:pt x="286" y="1070"/>
                  </a:lnTo>
                  <a:lnTo>
                    <a:pt x="360" y="1070"/>
                  </a:lnTo>
                  <a:lnTo>
                    <a:pt x="366" y="1068"/>
                  </a:lnTo>
                  <a:lnTo>
                    <a:pt x="370" y="1066"/>
                  </a:lnTo>
                  <a:lnTo>
                    <a:pt x="442" y="998"/>
                  </a:lnTo>
                  <a:lnTo>
                    <a:pt x="446" y="994"/>
                  </a:lnTo>
                  <a:lnTo>
                    <a:pt x="448" y="988"/>
                  </a:lnTo>
                  <a:lnTo>
                    <a:pt x="448" y="968"/>
                  </a:lnTo>
                  <a:lnTo>
                    <a:pt x="452" y="964"/>
                  </a:lnTo>
                  <a:lnTo>
                    <a:pt x="454" y="960"/>
                  </a:lnTo>
                  <a:lnTo>
                    <a:pt x="456" y="954"/>
                  </a:lnTo>
                  <a:lnTo>
                    <a:pt x="458" y="950"/>
                  </a:lnTo>
                  <a:lnTo>
                    <a:pt x="458" y="946"/>
                  </a:lnTo>
                  <a:lnTo>
                    <a:pt x="454" y="938"/>
                  </a:lnTo>
                  <a:lnTo>
                    <a:pt x="448" y="930"/>
                  </a:lnTo>
                  <a:lnTo>
                    <a:pt x="448" y="918"/>
                  </a:lnTo>
                  <a:lnTo>
                    <a:pt x="452" y="914"/>
                  </a:lnTo>
                  <a:lnTo>
                    <a:pt x="454" y="908"/>
                  </a:lnTo>
                  <a:lnTo>
                    <a:pt x="456" y="904"/>
                  </a:lnTo>
                  <a:lnTo>
                    <a:pt x="458" y="898"/>
                  </a:lnTo>
                  <a:lnTo>
                    <a:pt x="458" y="896"/>
                  </a:lnTo>
                  <a:lnTo>
                    <a:pt x="454" y="886"/>
                  </a:lnTo>
                  <a:lnTo>
                    <a:pt x="448" y="878"/>
                  </a:lnTo>
                  <a:lnTo>
                    <a:pt x="448" y="866"/>
                  </a:lnTo>
                  <a:lnTo>
                    <a:pt x="452" y="862"/>
                  </a:lnTo>
                  <a:lnTo>
                    <a:pt x="454" y="858"/>
                  </a:lnTo>
                  <a:lnTo>
                    <a:pt x="456" y="852"/>
                  </a:lnTo>
                  <a:lnTo>
                    <a:pt x="458" y="846"/>
                  </a:lnTo>
                  <a:lnTo>
                    <a:pt x="458" y="844"/>
                  </a:lnTo>
                  <a:lnTo>
                    <a:pt x="456" y="836"/>
                  </a:lnTo>
                  <a:lnTo>
                    <a:pt x="450" y="830"/>
                  </a:lnTo>
                  <a:lnTo>
                    <a:pt x="460" y="816"/>
                  </a:lnTo>
                  <a:lnTo>
                    <a:pt x="462" y="810"/>
                  </a:lnTo>
                  <a:lnTo>
                    <a:pt x="462" y="806"/>
                  </a:lnTo>
                  <a:lnTo>
                    <a:pt x="460" y="800"/>
                  </a:lnTo>
                  <a:lnTo>
                    <a:pt x="458" y="796"/>
                  </a:lnTo>
                  <a:lnTo>
                    <a:pt x="452" y="794"/>
                  </a:lnTo>
                  <a:lnTo>
                    <a:pt x="462" y="780"/>
                  </a:lnTo>
                  <a:lnTo>
                    <a:pt x="468" y="766"/>
                  </a:lnTo>
                  <a:lnTo>
                    <a:pt x="470" y="750"/>
                  </a:lnTo>
                  <a:lnTo>
                    <a:pt x="472" y="732"/>
                  </a:lnTo>
                  <a:lnTo>
                    <a:pt x="472" y="716"/>
                  </a:lnTo>
                  <a:lnTo>
                    <a:pt x="476" y="698"/>
                  </a:lnTo>
                  <a:lnTo>
                    <a:pt x="480" y="676"/>
                  </a:lnTo>
                  <a:lnTo>
                    <a:pt x="488" y="652"/>
                  </a:lnTo>
                  <a:lnTo>
                    <a:pt x="500" y="624"/>
                  </a:lnTo>
                  <a:lnTo>
                    <a:pt x="516" y="594"/>
                  </a:lnTo>
                  <a:lnTo>
                    <a:pt x="538" y="560"/>
                  </a:lnTo>
                  <a:lnTo>
                    <a:pt x="568" y="522"/>
                  </a:lnTo>
                  <a:lnTo>
                    <a:pt x="584" y="500"/>
                  </a:lnTo>
                  <a:lnTo>
                    <a:pt x="600" y="476"/>
                  </a:lnTo>
                  <a:lnTo>
                    <a:pt x="612" y="452"/>
                  </a:lnTo>
                  <a:lnTo>
                    <a:pt x="622" y="428"/>
                  </a:lnTo>
                  <a:lnTo>
                    <a:pt x="630" y="402"/>
                  </a:lnTo>
                  <a:lnTo>
                    <a:pt x="636" y="374"/>
                  </a:lnTo>
                  <a:lnTo>
                    <a:pt x="638" y="348"/>
                  </a:lnTo>
                  <a:lnTo>
                    <a:pt x="640" y="320"/>
                  </a:lnTo>
                  <a:lnTo>
                    <a:pt x="638" y="288"/>
                  </a:lnTo>
                  <a:lnTo>
                    <a:pt x="634" y="256"/>
                  </a:lnTo>
                  <a:lnTo>
                    <a:pt x="626" y="226"/>
                  </a:lnTo>
                  <a:lnTo>
                    <a:pt x="614" y="196"/>
                  </a:lnTo>
                  <a:lnTo>
                    <a:pt x="602" y="168"/>
                  </a:lnTo>
                  <a:lnTo>
                    <a:pt x="586" y="142"/>
                  </a:lnTo>
                  <a:lnTo>
                    <a:pt x="566" y="116"/>
                  </a:lnTo>
                  <a:lnTo>
                    <a:pt x="546" y="94"/>
                  </a:lnTo>
                  <a:lnTo>
                    <a:pt x="524" y="74"/>
                  </a:lnTo>
                  <a:lnTo>
                    <a:pt x="498" y="54"/>
                  </a:lnTo>
                  <a:lnTo>
                    <a:pt x="472" y="38"/>
                  </a:lnTo>
                  <a:lnTo>
                    <a:pt x="444" y="26"/>
                  </a:lnTo>
                  <a:lnTo>
                    <a:pt x="416" y="14"/>
                  </a:lnTo>
                  <a:lnTo>
                    <a:pt x="384" y="6"/>
                  </a:lnTo>
                  <a:lnTo>
                    <a:pt x="352" y="2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Freeform 20">
              <a:extLst>
                <a:ext uri="{FF2B5EF4-FFF2-40B4-BE49-F238E27FC236}">
                  <a16:creationId xmlns:a16="http://schemas.microsoft.com/office/drawing/2014/main" id="{B6210364-96DF-4FF6-B358-264312355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" y="2710"/>
              <a:ext cx="588" cy="564"/>
            </a:xfrm>
            <a:custGeom>
              <a:avLst/>
              <a:gdLst>
                <a:gd name="T0" fmla="*/ 294 w 588"/>
                <a:gd name="T1" fmla="*/ 564 h 564"/>
                <a:gd name="T2" fmla="*/ 354 w 588"/>
                <a:gd name="T3" fmla="*/ 558 h 564"/>
                <a:gd name="T4" fmla="*/ 408 w 588"/>
                <a:gd name="T5" fmla="*/ 540 h 564"/>
                <a:gd name="T6" fmla="*/ 458 w 588"/>
                <a:gd name="T7" fmla="*/ 512 h 564"/>
                <a:gd name="T8" fmla="*/ 502 w 588"/>
                <a:gd name="T9" fmla="*/ 476 h 564"/>
                <a:gd name="T10" fmla="*/ 538 w 588"/>
                <a:gd name="T11" fmla="*/ 434 h 564"/>
                <a:gd name="T12" fmla="*/ 566 w 588"/>
                <a:gd name="T13" fmla="*/ 384 h 564"/>
                <a:gd name="T14" fmla="*/ 582 w 588"/>
                <a:gd name="T15" fmla="*/ 328 h 564"/>
                <a:gd name="T16" fmla="*/ 588 w 588"/>
                <a:gd name="T17" fmla="*/ 268 h 564"/>
                <a:gd name="T18" fmla="*/ 588 w 588"/>
                <a:gd name="T19" fmla="*/ 238 h 564"/>
                <a:gd name="T20" fmla="*/ 576 w 588"/>
                <a:gd name="T21" fmla="*/ 182 h 564"/>
                <a:gd name="T22" fmla="*/ 566 w 588"/>
                <a:gd name="T23" fmla="*/ 156 h 564"/>
                <a:gd name="T24" fmla="*/ 544 w 588"/>
                <a:gd name="T25" fmla="*/ 122 h 564"/>
                <a:gd name="T26" fmla="*/ 518 w 588"/>
                <a:gd name="T27" fmla="*/ 92 h 564"/>
                <a:gd name="T28" fmla="*/ 488 w 588"/>
                <a:gd name="T29" fmla="*/ 66 h 564"/>
                <a:gd name="T30" fmla="*/ 454 w 588"/>
                <a:gd name="T31" fmla="*/ 44 h 564"/>
                <a:gd name="T32" fmla="*/ 418 w 588"/>
                <a:gd name="T33" fmla="*/ 24 h 564"/>
                <a:gd name="T34" fmla="*/ 378 w 588"/>
                <a:gd name="T35" fmla="*/ 12 h 564"/>
                <a:gd name="T36" fmla="*/ 338 w 588"/>
                <a:gd name="T37" fmla="*/ 4 h 564"/>
                <a:gd name="T38" fmla="*/ 294 w 588"/>
                <a:gd name="T39" fmla="*/ 0 h 564"/>
                <a:gd name="T40" fmla="*/ 272 w 588"/>
                <a:gd name="T41" fmla="*/ 0 h 564"/>
                <a:gd name="T42" fmla="*/ 230 w 588"/>
                <a:gd name="T43" fmla="*/ 6 h 564"/>
                <a:gd name="T44" fmla="*/ 190 w 588"/>
                <a:gd name="T45" fmla="*/ 18 h 564"/>
                <a:gd name="T46" fmla="*/ 152 w 588"/>
                <a:gd name="T47" fmla="*/ 34 h 564"/>
                <a:gd name="T48" fmla="*/ 116 w 588"/>
                <a:gd name="T49" fmla="*/ 54 h 564"/>
                <a:gd name="T50" fmla="*/ 84 w 588"/>
                <a:gd name="T51" fmla="*/ 78 h 564"/>
                <a:gd name="T52" fmla="*/ 56 w 588"/>
                <a:gd name="T53" fmla="*/ 108 h 564"/>
                <a:gd name="T54" fmla="*/ 32 w 588"/>
                <a:gd name="T55" fmla="*/ 140 h 564"/>
                <a:gd name="T56" fmla="*/ 22 w 588"/>
                <a:gd name="T57" fmla="*/ 156 h 564"/>
                <a:gd name="T58" fmla="*/ 4 w 588"/>
                <a:gd name="T59" fmla="*/ 210 h 564"/>
                <a:gd name="T60" fmla="*/ 0 w 588"/>
                <a:gd name="T61" fmla="*/ 268 h 564"/>
                <a:gd name="T62" fmla="*/ 0 w 588"/>
                <a:gd name="T63" fmla="*/ 298 h 564"/>
                <a:gd name="T64" fmla="*/ 12 w 588"/>
                <a:gd name="T65" fmla="*/ 356 h 564"/>
                <a:gd name="T66" fmla="*/ 34 w 588"/>
                <a:gd name="T67" fmla="*/ 408 h 564"/>
                <a:gd name="T68" fmla="*/ 66 w 588"/>
                <a:gd name="T69" fmla="*/ 456 h 564"/>
                <a:gd name="T70" fmla="*/ 106 w 588"/>
                <a:gd name="T71" fmla="*/ 496 h 564"/>
                <a:gd name="T72" fmla="*/ 154 w 588"/>
                <a:gd name="T73" fmla="*/ 528 h 564"/>
                <a:gd name="T74" fmla="*/ 206 w 588"/>
                <a:gd name="T75" fmla="*/ 550 h 564"/>
                <a:gd name="T76" fmla="*/ 264 w 588"/>
                <a:gd name="T77" fmla="*/ 562 h 564"/>
                <a:gd name="T78" fmla="*/ 294 w 588"/>
                <a:gd name="T79" fmla="*/ 564 h 5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88"/>
                <a:gd name="T121" fmla="*/ 0 h 564"/>
                <a:gd name="T122" fmla="*/ 588 w 588"/>
                <a:gd name="T123" fmla="*/ 564 h 5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88" h="564">
                  <a:moveTo>
                    <a:pt x="294" y="564"/>
                  </a:moveTo>
                  <a:lnTo>
                    <a:pt x="294" y="564"/>
                  </a:lnTo>
                  <a:lnTo>
                    <a:pt x="324" y="562"/>
                  </a:lnTo>
                  <a:lnTo>
                    <a:pt x="354" y="558"/>
                  </a:lnTo>
                  <a:lnTo>
                    <a:pt x="382" y="550"/>
                  </a:lnTo>
                  <a:lnTo>
                    <a:pt x="408" y="540"/>
                  </a:lnTo>
                  <a:lnTo>
                    <a:pt x="434" y="528"/>
                  </a:lnTo>
                  <a:lnTo>
                    <a:pt x="458" y="512"/>
                  </a:lnTo>
                  <a:lnTo>
                    <a:pt x="482" y="496"/>
                  </a:lnTo>
                  <a:lnTo>
                    <a:pt x="502" y="476"/>
                  </a:lnTo>
                  <a:lnTo>
                    <a:pt x="522" y="456"/>
                  </a:lnTo>
                  <a:lnTo>
                    <a:pt x="538" y="434"/>
                  </a:lnTo>
                  <a:lnTo>
                    <a:pt x="554" y="408"/>
                  </a:lnTo>
                  <a:lnTo>
                    <a:pt x="566" y="384"/>
                  </a:lnTo>
                  <a:lnTo>
                    <a:pt x="576" y="356"/>
                  </a:lnTo>
                  <a:lnTo>
                    <a:pt x="582" y="328"/>
                  </a:lnTo>
                  <a:lnTo>
                    <a:pt x="588" y="298"/>
                  </a:lnTo>
                  <a:lnTo>
                    <a:pt x="588" y="268"/>
                  </a:lnTo>
                  <a:lnTo>
                    <a:pt x="588" y="238"/>
                  </a:lnTo>
                  <a:lnTo>
                    <a:pt x="584" y="210"/>
                  </a:lnTo>
                  <a:lnTo>
                    <a:pt x="576" y="182"/>
                  </a:lnTo>
                  <a:lnTo>
                    <a:pt x="566" y="156"/>
                  </a:lnTo>
                  <a:lnTo>
                    <a:pt x="556" y="140"/>
                  </a:lnTo>
                  <a:lnTo>
                    <a:pt x="544" y="122"/>
                  </a:lnTo>
                  <a:lnTo>
                    <a:pt x="532" y="108"/>
                  </a:lnTo>
                  <a:lnTo>
                    <a:pt x="518" y="92"/>
                  </a:lnTo>
                  <a:lnTo>
                    <a:pt x="504" y="78"/>
                  </a:lnTo>
                  <a:lnTo>
                    <a:pt x="488" y="66"/>
                  </a:lnTo>
                  <a:lnTo>
                    <a:pt x="472" y="54"/>
                  </a:lnTo>
                  <a:lnTo>
                    <a:pt x="454" y="44"/>
                  </a:lnTo>
                  <a:lnTo>
                    <a:pt x="436" y="34"/>
                  </a:lnTo>
                  <a:lnTo>
                    <a:pt x="418" y="24"/>
                  </a:lnTo>
                  <a:lnTo>
                    <a:pt x="398" y="18"/>
                  </a:lnTo>
                  <a:lnTo>
                    <a:pt x="378" y="12"/>
                  </a:lnTo>
                  <a:lnTo>
                    <a:pt x="358" y="6"/>
                  </a:lnTo>
                  <a:lnTo>
                    <a:pt x="338" y="4"/>
                  </a:lnTo>
                  <a:lnTo>
                    <a:pt x="316" y="0"/>
                  </a:lnTo>
                  <a:lnTo>
                    <a:pt x="294" y="0"/>
                  </a:lnTo>
                  <a:lnTo>
                    <a:pt x="272" y="0"/>
                  </a:lnTo>
                  <a:lnTo>
                    <a:pt x="250" y="4"/>
                  </a:lnTo>
                  <a:lnTo>
                    <a:pt x="230" y="6"/>
                  </a:lnTo>
                  <a:lnTo>
                    <a:pt x="210" y="12"/>
                  </a:lnTo>
                  <a:lnTo>
                    <a:pt x="190" y="18"/>
                  </a:lnTo>
                  <a:lnTo>
                    <a:pt x="170" y="24"/>
                  </a:lnTo>
                  <a:lnTo>
                    <a:pt x="152" y="34"/>
                  </a:lnTo>
                  <a:lnTo>
                    <a:pt x="134" y="44"/>
                  </a:lnTo>
                  <a:lnTo>
                    <a:pt x="116" y="54"/>
                  </a:lnTo>
                  <a:lnTo>
                    <a:pt x="100" y="66"/>
                  </a:lnTo>
                  <a:lnTo>
                    <a:pt x="84" y="78"/>
                  </a:lnTo>
                  <a:lnTo>
                    <a:pt x="70" y="92"/>
                  </a:lnTo>
                  <a:lnTo>
                    <a:pt x="56" y="108"/>
                  </a:lnTo>
                  <a:lnTo>
                    <a:pt x="44" y="122"/>
                  </a:lnTo>
                  <a:lnTo>
                    <a:pt x="32" y="140"/>
                  </a:lnTo>
                  <a:lnTo>
                    <a:pt x="22" y="156"/>
                  </a:lnTo>
                  <a:lnTo>
                    <a:pt x="12" y="182"/>
                  </a:lnTo>
                  <a:lnTo>
                    <a:pt x="4" y="210"/>
                  </a:lnTo>
                  <a:lnTo>
                    <a:pt x="0" y="238"/>
                  </a:lnTo>
                  <a:lnTo>
                    <a:pt x="0" y="268"/>
                  </a:lnTo>
                  <a:lnTo>
                    <a:pt x="0" y="298"/>
                  </a:lnTo>
                  <a:lnTo>
                    <a:pt x="6" y="328"/>
                  </a:lnTo>
                  <a:lnTo>
                    <a:pt x="12" y="356"/>
                  </a:lnTo>
                  <a:lnTo>
                    <a:pt x="22" y="384"/>
                  </a:lnTo>
                  <a:lnTo>
                    <a:pt x="34" y="408"/>
                  </a:lnTo>
                  <a:lnTo>
                    <a:pt x="50" y="434"/>
                  </a:lnTo>
                  <a:lnTo>
                    <a:pt x="66" y="456"/>
                  </a:lnTo>
                  <a:lnTo>
                    <a:pt x="86" y="476"/>
                  </a:lnTo>
                  <a:lnTo>
                    <a:pt x="106" y="496"/>
                  </a:lnTo>
                  <a:lnTo>
                    <a:pt x="130" y="512"/>
                  </a:lnTo>
                  <a:lnTo>
                    <a:pt x="154" y="528"/>
                  </a:lnTo>
                  <a:lnTo>
                    <a:pt x="180" y="540"/>
                  </a:lnTo>
                  <a:lnTo>
                    <a:pt x="206" y="550"/>
                  </a:lnTo>
                  <a:lnTo>
                    <a:pt x="234" y="558"/>
                  </a:lnTo>
                  <a:lnTo>
                    <a:pt x="264" y="562"/>
                  </a:lnTo>
                  <a:lnTo>
                    <a:pt x="294" y="564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21">
              <a:extLst>
                <a:ext uri="{FF2B5EF4-FFF2-40B4-BE49-F238E27FC236}">
                  <a16:creationId xmlns:a16="http://schemas.microsoft.com/office/drawing/2014/main" id="{0E712C64-0D63-45CA-AEA9-E9D9DE1DA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" y="3006"/>
              <a:ext cx="194" cy="452"/>
            </a:xfrm>
            <a:custGeom>
              <a:avLst/>
              <a:gdLst>
                <a:gd name="T0" fmla="*/ 0 w 194"/>
                <a:gd name="T1" fmla="*/ 0 h 452"/>
                <a:gd name="T2" fmla="*/ 0 w 194"/>
                <a:gd name="T3" fmla="*/ 0 h 452"/>
                <a:gd name="T4" fmla="*/ 2 w 194"/>
                <a:gd name="T5" fmla="*/ 26 h 452"/>
                <a:gd name="T6" fmla="*/ 6 w 194"/>
                <a:gd name="T7" fmla="*/ 50 h 452"/>
                <a:gd name="T8" fmla="*/ 12 w 194"/>
                <a:gd name="T9" fmla="*/ 74 h 452"/>
                <a:gd name="T10" fmla="*/ 20 w 194"/>
                <a:gd name="T11" fmla="*/ 98 h 452"/>
                <a:gd name="T12" fmla="*/ 30 w 194"/>
                <a:gd name="T13" fmla="*/ 120 h 452"/>
                <a:gd name="T14" fmla="*/ 40 w 194"/>
                <a:gd name="T15" fmla="*/ 142 h 452"/>
                <a:gd name="T16" fmla="*/ 54 w 194"/>
                <a:gd name="T17" fmla="*/ 162 h 452"/>
                <a:gd name="T18" fmla="*/ 68 w 194"/>
                <a:gd name="T19" fmla="*/ 180 h 452"/>
                <a:gd name="T20" fmla="*/ 68 w 194"/>
                <a:gd name="T21" fmla="*/ 180 h 452"/>
                <a:gd name="T22" fmla="*/ 94 w 194"/>
                <a:gd name="T23" fmla="*/ 212 h 452"/>
                <a:gd name="T24" fmla="*/ 114 w 194"/>
                <a:gd name="T25" fmla="*/ 240 h 452"/>
                <a:gd name="T26" fmla="*/ 130 w 194"/>
                <a:gd name="T27" fmla="*/ 266 h 452"/>
                <a:gd name="T28" fmla="*/ 144 w 194"/>
                <a:gd name="T29" fmla="*/ 290 h 452"/>
                <a:gd name="T30" fmla="*/ 152 w 194"/>
                <a:gd name="T31" fmla="*/ 312 h 452"/>
                <a:gd name="T32" fmla="*/ 158 w 194"/>
                <a:gd name="T33" fmla="*/ 332 h 452"/>
                <a:gd name="T34" fmla="*/ 162 w 194"/>
                <a:gd name="T35" fmla="*/ 350 h 452"/>
                <a:gd name="T36" fmla="*/ 166 w 194"/>
                <a:gd name="T37" fmla="*/ 366 h 452"/>
                <a:gd name="T38" fmla="*/ 168 w 194"/>
                <a:gd name="T39" fmla="*/ 394 h 452"/>
                <a:gd name="T40" fmla="*/ 170 w 194"/>
                <a:gd name="T41" fmla="*/ 416 h 452"/>
                <a:gd name="T42" fmla="*/ 174 w 194"/>
                <a:gd name="T43" fmla="*/ 426 h 452"/>
                <a:gd name="T44" fmla="*/ 178 w 194"/>
                <a:gd name="T45" fmla="*/ 436 h 452"/>
                <a:gd name="T46" fmla="*/ 184 w 194"/>
                <a:gd name="T47" fmla="*/ 444 h 452"/>
                <a:gd name="T48" fmla="*/ 194 w 194"/>
                <a:gd name="T49" fmla="*/ 452 h 452"/>
                <a:gd name="T50" fmla="*/ 194 w 194"/>
                <a:gd name="T51" fmla="*/ 452 h 452"/>
                <a:gd name="T52" fmla="*/ 186 w 194"/>
                <a:gd name="T53" fmla="*/ 444 h 452"/>
                <a:gd name="T54" fmla="*/ 182 w 194"/>
                <a:gd name="T55" fmla="*/ 436 h 452"/>
                <a:gd name="T56" fmla="*/ 178 w 194"/>
                <a:gd name="T57" fmla="*/ 426 h 452"/>
                <a:gd name="T58" fmla="*/ 176 w 194"/>
                <a:gd name="T59" fmla="*/ 416 h 452"/>
                <a:gd name="T60" fmla="*/ 176 w 194"/>
                <a:gd name="T61" fmla="*/ 392 h 452"/>
                <a:gd name="T62" fmla="*/ 174 w 194"/>
                <a:gd name="T63" fmla="*/ 364 h 452"/>
                <a:gd name="T64" fmla="*/ 172 w 194"/>
                <a:gd name="T65" fmla="*/ 348 h 452"/>
                <a:gd name="T66" fmla="*/ 168 w 194"/>
                <a:gd name="T67" fmla="*/ 332 h 452"/>
                <a:gd name="T68" fmla="*/ 164 w 194"/>
                <a:gd name="T69" fmla="*/ 312 h 452"/>
                <a:gd name="T70" fmla="*/ 154 w 194"/>
                <a:gd name="T71" fmla="*/ 290 h 452"/>
                <a:gd name="T72" fmla="*/ 144 w 194"/>
                <a:gd name="T73" fmla="*/ 266 h 452"/>
                <a:gd name="T74" fmla="*/ 128 w 194"/>
                <a:gd name="T75" fmla="*/ 240 h 452"/>
                <a:gd name="T76" fmla="*/ 110 w 194"/>
                <a:gd name="T77" fmla="*/ 210 h 452"/>
                <a:gd name="T78" fmla="*/ 86 w 194"/>
                <a:gd name="T79" fmla="*/ 180 h 452"/>
                <a:gd name="T80" fmla="*/ 86 w 194"/>
                <a:gd name="T81" fmla="*/ 180 h 452"/>
                <a:gd name="T82" fmla="*/ 66 w 194"/>
                <a:gd name="T83" fmla="*/ 154 h 452"/>
                <a:gd name="T84" fmla="*/ 54 w 194"/>
                <a:gd name="T85" fmla="*/ 138 h 452"/>
                <a:gd name="T86" fmla="*/ 40 w 194"/>
                <a:gd name="T87" fmla="*/ 118 h 452"/>
                <a:gd name="T88" fmla="*/ 28 w 194"/>
                <a:gd name="T89" fmla="*/ 96 h 452"/>
                <a:gd name="T90" fmla="*/ 16 w 194"/>
                <a:gd name="T91" fmla="*/ 68 h 452"/>
                <a:gd name="T92" fmla="*/ 6 w 194"/>
                <a:gd name="T93" fmla="*/ 36 h 452"/>
                <a:gd name="T94" fmla="*/ 0 w 194"/>
                <a:gd name="T95" fmla="*/ 0 h 452"/>
                <a:gd name="T96" fmla="*/ 0 w 194"/>
                <a:gd name="T97" fmla="*/ 0 h 4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4"/>
                <a:gd name="T148" fmla="*/ 0 h 452"/>
                <a:gd name="T149" fmla="*/ 194 w 194"/>
                <a:gd name="T150" fmla="*/ 452 h 45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4" h="452">
                  <a:moveTo>
                    <a:pt x="0" y="0"/>
                  </a:moveTo>
                  <a:lnTo>
                    <a:pt x="0" y="0"/>
                  </a:lnTo>
                  <a:lnTo>
                    <a:pt x="2" y="26"/>
                  </a:lnTo>
                  <a:lnTo>
                    <a:pt x="6" y="50"/>
                  </a:lnTo>
                  <a:lnTo>
                    <a:pt x="12" y="74"/>
                  </a:lnTo>
                  <a:lnTo>
                    <a:pt x="20" y="98"/>
                  </a:lnTo>
                  <a:lnTo>
                    <a:pt x="30" y="120"/>
                  </a:lnTo>
                  <a:lnTo>
                    <a:pt x="40" y="142"/>
                  </a:lnTo>
                  <a:lnTo>
                    <a:pt x="54" y="162"/>
                  </a:lnTo>
                  <a:lnTo>
                    <a:pt x="68" y="180"/>
                  </a:lnTo>
                  <a:lnTo>
                    <a:pt x="94" y="212"/>
                  </a:lnTo>
                  <a:lnTo>
                    <a:pt x="114" y="240"/>
                  </a:lnTo>
                  <a:lnTo>
                    <a:pt x="130" y="266"/>
                  </a:lnTo>
                  <a:lnTo>
                    <a:pt x="144" y="290"/>
                  </a:lnTo>
                  <a:lnTo>
                    <a:pt x="152" y="312"/>
                  </a:lnTo>
                  <a:lnTo>
                    <a:pt x="158" y="332"/>
                  </a:lnTo>
                  <a:lnTo>
                    <a:pt x="162" y="350"/>
                  </a:lnTo>
                  <a:lnTo>
                    <a:pt x="166" y="366"/>
                  </a:lnTo>
                  <a:lnTo>
                    <a:pt x="168" y="394"/>
                  </a:lnTo>
                  <a:lnTo>
                    <a:pt x="170" y="416"/>
                  </a:lnTo>
                  <a:lnTo>
                    <a:pt x="174" y="426"/>
                  </a:lnTo>
                  <a:lnTo>
                    <a:pt x="178" y="436"/>
                  </a:lnTo>
                  <a:lnTo>
                    <a:pt x="184" y="444"/>
                  </a:lnTo>
                  <a:lnTo>
                    <a:pt x="194" y="452"/>
                  </a:lnTo>
                  <a:lnTo>
                    <a:pt x="186" y="444"/>
                  </a:lnTo>
                  <a:lnTo>
                    <a:pt x="182" y="436"/>
                  </a:lnTo>
                  <a:lnTo>
                    <a:pt x="178" y="426"/>
                  </a:lnTo>
                  <a:lnTo>
                    <a:pt x="176" y="416"/>
                  </a:lnTo>
                  <a:lnTo>
                    <a:pt x="176" y="392"/>
                  </a:lnTo>
                  <a:lnTo>
                    <a:pt x="174" y="364"/>
                  </a:lnTo>
                  <a:lnTo>
                    <a:pt x="172" y="348"/>
                  </a:lnTo>
                  <a:lnTo>
                    <a:pt x="168" y="332"/>
                  </a:lnTo>
                  <a:lnTo>
                    <a:pt x="164" y="312"/>
                  </a:lnTo>
                  <a:lnTo>
                    <a:pt x="154" y="290"/>
                  </a:lnTo>
                  <a:lnTo>
                    <a:pt x="144" y="266"/>
                  </a:lnTo>
                  <a:lnTo>
                    <a:pt x="128" y="240"/>
                  </a:lnTo>
                  <a:lnTo>
                    <a:pt x="110" y="210"/>
                  </a:lnTo>
                  <a:lnTo>
                    <a:pt x="86" y="180"/>
                  </a:lnTo>
                  <a:lnTo>
                    <a:pt x="66" y="154"/>
                  </a:lnTo>
                  <a:lnTo>
                    <a:pt x="54" y="138"/>
                  </a:lnTo>
                  <a:lnTo>
                    <a:pt x="40" y="118"/>
                  </a:lnTo>
                  <a:lnTo>
                    <a:pt x="28" y="96"/>
                  </a:lnTo>
                  <a:lnTo>
                    <a:pt x="16" y="68"/>
                  </a:lnTo>
                  <a:lnTo>
                    <a:pt x="6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Freeform 22">
              <a:extLst>
                <a:ext uri="{FF2B5EF4-FFF2-40B4-BE49-F238E27FC236}">
                  <a16:creationId xmlns:a16="http://schemas.microsoft.com/office/drawing/2014/main" id="{0E01E9E8-3291-4B2F-9C8B-0ACC2A456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6" y="3006"/>
              <a:ext cx="194" cy="452"/>
            </a:xfrm>
            <a:custGeom>
              <a:avLst/>
              <a:gdLst>
                <a:gd name="T0" fmla="*/ 194 w 194"/>
                <a:gd name="T1" fmla="*/ 0 h 452"/>
                <a:gd name="T2" fmla="*/ 194 w 194"/>
                <a:gd name="T3" fmla="*/ 0 h 452"/>
                <a:gd name="T4" fmla="*/ 192 w 194"/>
                <a:gd name="T5" fmla="*/ 26 h 452"/>
                <a:gd name="T6" fmla="*/ 188 w 194"/>
                <a:gd name="T7" fmla="*/ 50 h 452"/>
                <a:gd name="T8" fmla="*/ 182 w 194"/>
                <a:gd name="T9" fmla="*/ 74 h 452"/>
                <a:gd name="T10" fmla="*/ 174 w 194"/>
                <a:gd name="T11" fmla="*/ 98 h 452"/>
                <a:gd name="T12" fmla="*/ 164 w 194"/>
                <a:gd name="T13" fmla="*/ 120 h 452"/>
                <a:gd name="T14" fmla="*/ 152 w 194"/>
                <a:gd name="T15" fmla="*/ 142 h 452"/>
                <a:gd name="T16" fmla="*/ 140 w 194"/>
                <a:gd name="T17" fmla="*/ 162 h 452"/>
                <a:gd name="T18" fmla="*/ 124 w 194"/>
                <a:gd name="T19" fmla="*/ 180 h 452"/>
                <a:gd name="T20" fmla="*/ 124 w 194"/>
                <a:gd name="T21" fmla="*/ 180 h 452"/>
                <a:gd name="T22" fmla="*/ 98 w 194"/>
                <a:gd name="T23" fmla="*/ 212 h 452"/>
                <a:gd name="T24" fmla="*/ 78 w 194"/>
                <a:gd name="T25" fmla="*/ 240 h 452"/>
                <a:gd name="T26" fmla="*/ 62 w 194"/>
                <a:gd name="T27" fmla="*/ 266 h 452"/>
                <a:gd name="T28" fmla="*/ 50 w 194"/>
                <a:gd name="T29" fmla="*/ 290 h 452"/>
                <a:gd name="T30" fmla="*/ 40 w 194"/>
                <a:gd name="T31" fmla="*/ 312 h 452"/>
                <a:gd name="T32" fmla="*/ 34 w 194"/>
                <a:gd name="T33" fmla="*/ 332 h 452"/>
                <a:gd name="T34" fmla="*/ 30 w 194"/>
                <a:gd name="T35" fmla="*/ 350 h 452"/>
                <a:gd name="T36" fmla="*/ 28 w 194"/>
                <a:gd name="T37" fmla="*/ 366 h 452"/>
                <a:gd name="T38" fmla="*/ 26 w 194"/>
                <a:gd name="T39" fmla="*/ 394 h 452"/>
                <a:gd name="T40" fmla="*/ 22 w 194"/>
                <a:gd name="T41" fmla="*/ 416 h 452"/>
                <a:gd name="T42" fmla="*/ 20 w 194"/>
                <a:gd name="T43" fmla="*/ 426 h 452"/>
                <a:gd name="T44" fmla="*/ 16 w 194"/>
                <a:gd name="T45" fmla="*/ 436 h 452"/>
                <a:gd name="T46" fmla="*/ 8 w 194"/>
                <a:gd name="T47" fmla="*/ 444 h 452"/>
                <a:gd name="T48" fmla="*/ 0 w 194"/>
                <a:gd name="T49" fmla="*/ 452 h 452"/>
                <a:gd name="T50" fmla="*/ 0 w 194"/>
                <a:gd name="T51" fmla="*/ 452 h 452"/>
                <a:gd name="T52" fmla="*/ 6 w 194"/>
                <a:gd name="T53" fmla="*/ 444 h 452"/>
                <a:gd name="T54" fmla="*/ 12 w 194"/>
                <a:gd name="T55" fmla="*/ 436 h 452"/>
                <a:gd name="T56" fmla="*/ 14 w 194"/>
                <a:gd name="T57" fmla="*/ 426 h 452"/>
                <a:gd name="T58" fmla="*/ 16 w 194"/>
                <a:gd name="T59" fmla="*/ 416 h 452"/>
                <a:gd name="T60" fmla="*/ 18 w 194"/>
                <a:gd name="T61" fmla="*/ 392 h 452"/>
                <a:gd name="T62" fmla="*/ 18 w 194"/>
                <a:gd name="T63" fmla="*/ 364 h 452"/>
                <a:gd name="T64" fmla="*/ 20 w 194"/>
                <a:gd name="T65" fmla="*/ 348 h 452"/>
                <a:gd name="T66" fmla="*/ 24 w 194"/>
                <a:gd name="T67" fmla="*/ 332 h 452"/>
                <a:gd name="T68" fmla="*/ 30 w 194"/>
                <a:gd name="T69" fmla="*/ 312 h 452"/>
                <a:gd name="T70" fmla="*/ 38 w 194"/>
                <a:gd name="T71" fmla="*/ 290 h 452"/>
                <a:gd name="T72" fmla="*/ 50 w 194"/>
                <a:gd name="T73" fmla="*/ 266 h 452"/>
                <a:gd name="T74" fmla="*/ 64 w 194"/>
                <a:gd name="T75" fmla="*/ 240 h 452"/>
                <a:gd name="T76" fmla="*/ 84 w 194"/>
                <a:gd name="T77" fmla="*/ 210 h 452"/>
                <a:gd name="T78" fmla="*/ 108 w 194"/>
                <a:gd name="T79" fmla="*/ 180 h 452"/>
                <a:gd name="T80" fmla="*/ 108 w 194"/>
                <a:gd name="T81" fmla="*/ 180 h 452"/>
                <a:gd name="T82" fmla="*/ 128 w 194"/>
                <a:gd name="T83" fmla="*/ 154 h 452"/>
                <a:gd name="T84" fmla="*/ 140 w 194"/>
                <a:gd name="T85" fmla="*/ 138 h 452"/>
                <a:gd name="T86" fmla="*/ 152 w 194"/>
                <a:gd name="T87" fmla="*/ 118 h 452"/>
                <a:gd name="T88" fmla="*/ 164 w 194"/>
                <a:gd name="T89" fmla="*/ 96 h 452"/>
                <a:gd name="T90" fmla="*/ 176 w 194"/>
                <a:gd name="T91" fmla="*/ 68 h 452"/>
                <a:gd name="T92" fmla="*/ 186 w 194"/>
                <a:gd name="T93" fmla="*/ 36 h 452"/>
                <a:gd name="T94" fmla="*/ 194 w 194"/>
                <a:gd name="T95" fmla="*/ 0 h 452"/>
                <a:gd name="T96" fmla="*/ 194 w 194"/>
                <a:gd name="T97" fmla="*/ 0 h 4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4"/>
                <a:gd name="T148" fmla="*/ 0 h 452"/>
                <a:gd name="T149" fmla="*/ 194 w 194"/>
                <a:gd name="T150" fmla="*/ 452 h 45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4" h="452">
                  <a:moveTo>
                    <a:pt x="194" y="0"/>
                  </a:moveTo>
                  <a:lnTo>
                    <a:pt x="194" y="0"/>
                  </a:lnTo>
                  <a:lnTo>
                    <a:pt x="192" y="26"/>
                  </a:lnTo>
                  <a:lnTo>
                    <a:pt x="188" y="50"/>
                  </a:lnTo>
                  <a:lnTo>
                    <a:pt x="182" y="74"/>
                  </a:lnTo>
                  <a:lnTo>
                    <a:pt x="174" y="98"/>
                  </a:lnTo>
                  <a:lnTo>
                    <a:pt x="164" y="120"/>
                  </a:lnTo>
                  <a:lnTo>
                    <a:pt x="152" y="142"/>
                  </a:lnTo>
                  <a:lnTo>
                    <a:pt x="140" y="162"/>
                  </a:lnTo>
                  <a:lnTo>
                    <a:pt x="124" y="180"/>
                  </a:lnTo>
                  <a:lnTo>
                    <a:pt x="98" y="212"/>
                  </a:lnTo>
                  <a:lnTo>
                    <a:pt x="78" y="240"/>
                  </a:lnTo>
                  <a:lnTo>
                    <a:pt x="62" y="266"/>
                  </a:lnTo>
                  <a:lnTo>
                    <a:pt x="50" y="290"/>
                  </a:lnTo>
                  <a:lnTo>
                    <a:pt x="40" y="312"/>
                  </a:lnTo>
                  <a:lnTo>
                    <a:pt x="34" y="332"/>
                  </a:lnTo>
                  <a:lnTo>
                    <a:pt x="30" y="350"/>
                  </a:lnTo>
                  <a:lnTo>
                    <a:pt x="28" y="366"/>
                  </a:lnTo>
                  <a:lnTo>
                    <a:pt x="26" y="394"/>
                  </a:lnTo>
                  <a:lnTo>
                    <a:pt x="22" y="416"/>
                  </a:lnTo>
                  <a:lnTo>
                    <a:pt x="20" y="426"/>
                  </a:lnTo>
                  <a:lnTo>
                    <a:pt x="16" y="436"/>
                  </a:lnTo>
                  <a:lnTo>
                    <a:pt x="8" y="444"/>
                  </a:lnTo>
                  <a:lnTo>
                    <a:pt x="0" y="452"/>
                  </a:lnTo>
                  <a:lnTo>
                    <a:pt x="6" y="444"/>
                  </a:lnTo>
                  <a:lnTo>
                    <a:pt x="12" y="436"/>
                  </a:lnTo>
                  <a:lnTo>
                    <a:pt x="14" y="426"/>
                  </a:lnTo>
                  <a:lnTo>
                    <a:pt x="16" y="416"/>
                  </a:lnTo>
                  <a:lnTo>
                    <a:pt x="18" y="392"/>
                  </a:lnTo>
                  <a:lnTo>
                    <a:pt x="18" y="364"/>
                  </a:lnTo>
                  <a:lnTo>
                    <a:pt x="20" y="348"/>
                  </a:lnTo>
                  <a:lnTo>
                    <a:pt x="24" y="332"/>
                  </a:lnTo>
                  <a:lnTo>
                    <a:pt x="30" y="312"/>
                  </a:lnTo>
                  <a:lnTo>
                    <a:pt x="38" y="290"/>
                  </a:lnTo>
                  <a:lnTo>
                    <a:pt x="50" y="266"/>
                  </a:lnTo>
                  <a:lnTo>
                    <a:pt x="64" y="240"/>
                  </a:lnTo>
                  <a:lnTo>
                    <a:pt x="84" y="210"/>
                  </a:lnTo>
                  <a:lnTo>
                    <a:pt x="108" y="180"/>
                  </a:lnTo>
                  <a:lnTo>
                    <a:pt x="128" y="154"/>
                  </a:lnTo>
                  <a:lnTo>
                    <a:pt x="140" y="138"/>
                  </a:lnTo>
                  <a:lnTo>
                    <a:pt x="152" y="118"/>
                  </a:lnTo>
                  <a:lnTo>
                    <a:pt x="164" y="96"/>
                  </a:lnTo>
                  <a:lnTo>
                    <a:pt x="176" y="68"/>
                  </a:lnTo>
                  <a:lnTo>
                    <a:pt x="186" y="36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Freeform 23">
              <a:extLst>
                <a:ext uri="{FF2B5EF4-FFF2-40B4-BE49-F238E27FC236}">
                  <a16:creationId xmlns:a16="http://schemas.microsoft.com/office/drawing/2014/main" id="{C4797729-3F76-422C-A136-D3BD80867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6" y="2756"/>
              <a:ext cx="158" cy="112"/>
            </a:xfrm>
            <a:custGeom>
              <a:avLst/>
              <a:gdLst>
                <a:gd name="T0" fmla="*/ 156 w 158"/>
                <a:gd name="T1" fmla="*/ 94 h 112"/>
                <a:gd name="T2" fmla="*/ 156 w 158"/>
                <a:gd name="T3" fmla="*/ 94 h 112"/>
                <a:gd name="T4" fmla="*/ 150 w 158"/>
                <a:gd name="T5" fmla="*/ 102 h 112"/>
                <a:gd name="T6" fmla="*/ 142 w 158"/>
                <a:gd name="T7" fmla="*/ 106 h 112"/>
                <a:gd name="T8" fmla="*/ 132 w 158"/>
                <a:gd name="T9" fmla="*/ 110 h 112"/>
                <a:gd name="T10" fmla="*/ 120 w 158"/>
                <a:gd name="T11" fmla="*/ 112 h 112"/>
                <a:gd name="T12" fmla="*/ 106 w 158"/>
                <a:gd name="T13" fmla="*/ 112 h 112"/>
                <a:gd name="T14" fmla="*/ 90 w 158"/>
                <a:gd name="T15" fmla="*/ 108 h 112"/>
                <a:gd name="T16" fmla="*/ 74 w 158"/>
                <a:gd name="T17" fmla="*/ 104 h 112"/>
                <a:gd name="T18" fmla="*/ 58 w 158"/>
                <a:gd name="T19" fmla="*/ 96 h 112"/>
                <a:gd name="T20" fmla="*/ 58 w 158"/>
                <a:gd name="T21" fmla="*/ 96 h 112"/>
                <a:gd name="T22" fmla="*/ 44 w 158"/>
                <a:gd name="T23" fmla="*/ 88 h 112"/>
                <a:gd name="T24" fmla="*/ 30 w 158"/>
                <a:gd name="T25" fmla="*/ 78 h 112"/>
                <a:gd name="T26" fmla="*/ 20 w 158"/>
                <a:gd name="T27" fmla="*/ 68 h 112"/>
                <a:gd name="T28" fmla="*/ 10 w 158"/>
                <a:gd name="T29" fmla="*/ 58 h 112"/>
                <a:gd name="T30" fmla="*/ 4 w 158"/>
                <a:gd name="T31" fmla="*/ 48 h 112"/>
                <a:gd name="T32" fmla="*/ 0 w 158"/>
                <a:gd name="T33" fmla="*/ 36 h 112"/>
                <a:gd name="T34" fmla="*/ 0 w 158"/>
                <a:gd name="T35" fmla="*/ 26 h 112"/>
                <a:gd name="T36" fmla="*/ 2 w 158"/>
                <a:gd name="T37" fmla="*/ 18 h 112"/>
                <a:gd name="T38" fmla="*/ 2 w 158"/>
                <a:gd name="T39" fmla="*/ 18 h 112"/>
                <a:gd name="T40" fmla="*/ 8 w 158"/>
                <a:gd name="T41" fmla="*/ 10 h 112"/>
                <a:gd name="T42" fmla="*/ 16 w 158"/>
                <a:gd name="T43" fmla="*/ 4 h 112"/>
                <a:gd name="T44" fmla="*/ 28 w 158"/>
                <a:gd name="T45" fmla="*/ 0 h 112"/>
                <a:gd name="T46" fmla="*/ 40 w 158"/>
                <a:gd name="T47" fmla="*/ 0 h 112"/>
                <a:gd name="T48" fmla="*/ 54 w 158"/>
                <a:gd name="T49" fmla="*/ 0 h 112"/>
                <a:gd name="T50" fmla="*/ 68 w 158"/>
                <a:gd name="T51" fmla="*/ 2 h 112"/>
                <a:gd name="T52" fmla="*/ 84 w 158"/>
                <a:gd name="T53" fmla="*/ 8 h 112"/>
                <a:gd name="T54" fmla="*/ 100 w 158"/>
                <a:gd name="T55" fmla="*/ 14 h 112"/>
                <a:gd name="T56" fmla="*/ 100 w 158"/>
                <a:gd name="T57" fmla="*/ 14 h 112"/>
                <a:gd name="T58" fmla="*/ 114 w 158"/>
                <a:gd name="T59" fmla="*/ 22 h 112"/>
                <a:gd name="T60" fmla="*/ 128 w 158"/>
                <a:gd name="T61" fmla="*/ 32 h 112"/>
                <a:gd name="T62" fmla="*/ 140 w 158"/>
                <a:gd name="T63" fmla="*/ 42 h 112"/>
                <a:gd name="T64" fmla="*/ 148 w 158"/>
                <a:gd name="T65" fmla="*/ 54 h 112"/>
                <a:gd name="T66" fmla="*/ 154 w 158"/>
                <a:gd name="T67" fmla="*/ 64 h 112"/>
                <a:gd name="T68" fmla="*/ 158 w 158"/>
                <a:gd name="T69" fmla="*/ 74 h 112"/>
                <a:gd name="T70" fmla="*/ 158 w 158"/>
                <a:gd name="T71" fmla="*/ 84 h 112"/>
                <a:gd name="T72" fmla="*/ 156 w 158"/>
                <a:gd name="T73" fmla="*/ 94 h 112"/>
                <a:gd name="T74" fmla="*/ 156 w 158"/>
                <a:gd name="T75" fmla="*/ 94 h 11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8"/>
                <a:gd name="T115" fmla="*/ 0 h 112"/>
                <a:gd name="T116" fmla="*/ 158 w 158"/>
                <a:gd name="T117" fmla="*/ 112 h 11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8" h="112">
                  <a:moveTo>
                    <a:pt x="156" y="94"/>
                  </a:moveTo>
                  <a:lnTo>
                    <a:pt x="156" y="94"/>
                  </a:lnTo>
                  <a:lnTo>
                    <a:pt x="150" y="102"/>
                  </a:lnTo>
                  <a:lnTo>
                    <a:pt x="142" y="106"/>
                  </a:lnTo>
                  <a:lnTo>
                    <a:pt x="132" y="110"/>
                  </a:lnTo>
                  <a:lnTo>
                    <a:pt x="120" y="112"/>
                  </a:lnTo>
                  <a:lnTo>
                    <a:pt x="106" y="112"/>
                  </a:lnTo>
                  <a:lnTo>
                    <a:pt x="90" y="108"/>
                  </a:lnTo>
                  <a:lnTo>
                    <a:pt x="74" y="104"/>
                  </a:lnTo>
                  <a:lnTo>
                    <a:pt x="58" y="96"/>
                  </a:lnTo>
                  <a:lnTo>
                    <a:pt x="44" y="88"/>
                  </a:lnTo>
                  <a:lnTo>
                    <a:pt x="30" y="78"/>
                  </a:lnTo>
                  <a:lnTo>
                    <a:pt x="20" y="68"/>
                  </a:lnTo>
                  <a:lnTo>
                    <a:pt x="10" y="58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16" y="4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4" y="0"/>
                  </a:lnTo>
                  <a:lnTo>
                    <a:pt x="68" y="2"/>
                  </a:lnTo>
                  <a:lnTo>
                    <a:pt x="84" y="8"/>
                  </a:lnTo>
                  <a:lnTo>
                    <a:pt x="100" y="14"/>
                  </a:lnTo>
                  <a:lnTo>
                    <a:pt x="114" y="22"/>
                  </a:lnTo>
                  <a:lnTo>
                    <a:pt x="128" y="32"/>
                  </a:lnTo>
                  <a:lnTo>
                    <a:pt x="140" y="42"/>
                  </a:lnTo>
                  <a:lnTo>
                    <a:pt x="148" y="54"/>
                  </a:lnTo>
                  <a:lnTo>
                    <a:pt x="154" y="64"/>
                  </a:lnTo>
                  <a:lnTo>
                    <a:pt x="158" y="74"/>
                  </a:lnTo>
                  <a:lnTo>
                    <a:pt x="158" y="84"/>
                  </a:lnTo>
                  <a:lnTo>
                    <a:pt x="156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Freeform 24">
              <a:extLst>
                <a:ext uri="{FF2B5EF4-FFF2-40B4-BE49-F238E27FC236}">
                  <a16:creationId xmlns:a16="http://schemas.microsoft.com/office/drawing/2014/main" id="{26B16EA0-0144-4BD9-AA31-3A3F4CCD6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" y="2886"/>
              <a:ext cx="62" cy="44"/>
            </a:xfrm>
            <a:custGeom>
              <a:avLst/>
              <a:gdLst>
                <a:gd name="T0" fmla="*/ 60 w 62"/>
                <a:gd name="T1" fmla="*/ 36 h 44"/>
                <a:gd name="T2" fmla="*/ 60 w 62"/>
                <a:gd name="T3" fmla="*/ 36 h 44"/>
                <a:gd name="T4" fmla="*/ 58 w 62"/>
                <a:gd name="T5" fmla="*/ 40 h 44"/>
                <a:gd name="T6" fmla="*/ 56 w 62"/>
                <a:gd name="T7" fmla="*/ 42 h 44"/>
                <a:gd name="T8" fmla="*/ 46 w 62"/>
                <a:gd name="T9" fmla="*/ 44 h 44"/>
                <a:gd name="T10" fmla="*/ 34 w 62"/>
                <a:gd name="T11" fmla="*/ 42 h 44"/>
                <a:gd name="T12" fmla="*/ 22 w 62"/>
                <a:gd name="T13" fmla="*/ 38 h 44"/>
                <a:gd name="T14" fmla="*/ 22 w 62"/>
                <a:gd name="T15" fmla="*/ 38 h 44"/>
                <a:gd name="T16" fmla="*/ 12 w 62"/>
                <a:gd name="T17" fmla="*/ 30 h 44"/>
                <a:gd name="T18" fmla="*/ 4 w 62"/>
                <a:gd name="T19" fmla="*/ 22 h 44"/>
                <a:gd name="T20" fmla="*/ 0 w 62"/>
                <a:gd name="T21" fmla="*/ 14 h 44"/>
                <a:gd name="T22" fmla="*/ 0 w 62"/>
                <a:gd name="T23" fmla="*/ 10 h 44"/>
                <a:gd name="T24" fmla="*/ 0 w 62"/>
                <a:gd name="T25" fmla="*/ 6 h 44"/>
                <a:gd name="T26" fmla="*/ 0 w 62"/>
                <a:gd name="T27" fmla="*/ 6 h 44"/>
                <a:gd name="T28" fmla="*/ 4 w 62"/>
                <a:gd name="T29" fmla="*/ 4 h 44"/>
                <a:gd name="T30" fmla="*/ 6 w 62"/>
                <a:gd name="T31" fmla="*/ 2 h 44"/>
                <a:gd name="T32" fmla="*/ 16 w 62"/>
                <a:gd name="T33" fmla="*/ 0 h 44"/>
                <a:gd name="T34" fmla="*/ 26 w 62"/>
                <a:gd name="T35" fmla="*/ 0 h 44"/>
                <a:gd name="T36" fmla="*/ 38 w 62"/>
                <a:gd name="T37" fmla="*/ 6 h 44"/>
                <a:gd name="T38" fmla="*/ 38 w 62"/>
                <a:gd name="T39" fmla="*/ 6 h 44"/>
                <a:gd name="T40" fmla="*/ 50 w 62"/>
                <a:gd name="T41" fmla="*/ 12 h 44"/>
                <a:gd name="T42" fmla="*/ 58 w 62"/>
                <a:gd name="T43" fmla="*/ 20 h 44"/>
                <a:gd name="T44" fmla="*/ 62 w 62"/>
                <a:gd name="T45" fmla="*/ 28 h 44"/>
                <a:gd name="T46" fmla="*/ 62 w 62"/>
                <a:gd name="T47" fmla="*/ 32 h 44"/>
                <a:gd name="T48" fmla="*/ 60 w 62"/>
                <a:gd name="T49" fmla="*/ 36 h 44"/>
                <a:gd name="T50" fmla="*/ 60 w 62"/>
                <a:gd name="T51" fmla="*/ 36 h 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2"/>
                <a:gd name="T79" fmla="*/ 0 h 44"/>
                <a:gd name="T80" fmla="*/ 62 w 62"/>
                <a:gd name="T81" fmla="*/ 44 h 4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2" h="44">
                  <a:moveTo>
                    <a:pt x="60" y="36"/>
                  </a:moveTo>
                  <a:lnTo>
                    <a:pt x="60" y="36"/>
                  </a:lnTo>
                  <a:lnTo>
                    <a:pt x="58" y="40"/>
                  </a:lnTo>
                  <a:lnTo>
                    <a:pt x="56" y="42"/>
                  </a:lnTo>
                  <a:lnTo>
                    <a:pt x="46" y="44"/>
                  </a:lnTo>
                  <a:lnTo>
                    <a:pt x="34" y="42"/>
                  </a:lnTo>
                  <a:lnTo>
                    <a:pt x="22" y="38"/>
                  </a:lnTo>
                  <a:lnTo>
                    <a:pt x="12" y="30"/>
                  </a:lnTo>
                  <a:lnTo>
                    <a:pt x="4" y="22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16" y="0"/>
                  </a:lnTo>
                  <a:lnTo>
                    <a:pt x="26" y="0"/>
                  </a:lnTo>
                  <a:lnTo>
                    <a:pt x="38" y="6"/>
                  </a:lnTo>
                  <a:lnTo>
                    <a:pt x="50" y="12"/>
                  </a:lnTo>
                  <a:lnTo>
                    <a:pt x="58" y="20"/>
                  </a:lnTo>
                  <a:lnTo>
                    <a:pt x="62" y="28"/>
                  </a:lnTo>
                  <a:lnTo>
                    <a:pt x="62" y="32"/>
                  </a:lnTo>
                  <a:lnTo>
                    <a:pt x="6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Freeform 25">
              <a:extLst>
                <a:ext uri="{FF2B5EF4-FFF2-40B4-BE49-F238E27FC236}">
                  <a16:creationId xmlns:a16="http://schemas.microsoft.com/office/drawing/2014/main" id="{0DE2FBF3-D9C8-420E-8F2B-7D97198D2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" y="2784"/>
              <a:ext cx="152" cy="392"/>
            </a:xfrm>
            <a:custGeom>
              <a:avLst/>
              <a:gdLst>
                <a:gd name="T0" fmla="*/ 106 w 152"/>
                <a:gd name="T1" fmla="*/ 0 h 392"/>
                <a:gd name="T2" fmla="*/ 106 w 152"/>
                <a:gd name="T3" fmla="*/ 0 h 392"/>
                <a:gd name="T4" fmla="*/ 98 w 152"/>
                <a:gd name="T5" fmla="*/ 8 h 392"/>
                <a:gd name="T6" fmla="*/ 74 w 152"/>
                <a:gd name="T7" fmla="*/ 32 h 392"/>
                <a:gd name="T8" fmla="*/ 60 w 152"/>
                <a:gd name="T9" fmla="*/ 48 h 392"/>
                <a:gd name="T10" fmla="*/ 44 w 152"/>
                <a:gd name="T11" fmla="*/ 68 h 392"/>
                <a:gd name="T12" fmla="*/ 30 w 152"/>
                <a:gd name="T13" fmla="*/ 92 h 392"/>
                <a:gd name="T14" fmla="*/ 18 w 152"/>
                <a:gd name="T15" fmla="*/ 118 h 392"/>
                <a:gd name="T16" fmla="*/ 8 w 152"/>
                <a:gd name="T17" fmla="*/ 146 h 392"/>
                <a:gd name="T18" fmla="*/ 2 w 152"/>
                <a:gd name="T19" fmla="*/ 176 h 392"/>
                <a:gd name="T20" fmla="*/ 0 w 152"/>
                <a:gd name="T21" fmla="*/ 192 h 392"/>
                <a:gd name="T22" fmla="*/ 0 w 152"/>
                <a:gd name="T23" fmla="*/ 208 h 392"/>
                <a:gd name="T24" fmla="*/ 2 w 152"/>
                <a:gd name="T25" fmla="*/ 224 h 392"/>
                <a:gd name="T26" fmla="*/ 4 w 152"/>
                <a:gd name="T27" fmla="*/ 242 h 392"/>
                <a:gd name="T28" fmla="*/ 10 w 152"/>
                <a:gd name="T29" fmla="*/ 260 h 392"/>
                <a:gd name="T30" fmla="*/ 16 w 152"/>
                <a:gd name="T31" fmla="*/ 278 h 392"/>
                <a:gd name="T32" fmla="*/ 24 w 152"/>
                <a:gd name="T33" fmla="*/ 296 h 392"/>
                <a:gd name="T34" fmla="*/ 34 w 152"/>
                <a:gd name="T35" fmla="*/ 314 h 392"/>
                <a:gd name="T36" fmla="*/ 48 w 152"/>
                <a:gd name="T37" fmla="*/ 334 h 392"/>
                <a:gd name="T38" fmla="*/ 62 w 152"/>
                <a:gd name="T39" fmla="*/ 352 h 392"/>
                <a:gd name="T40" fmla="*/ 80 w 152"/>
                <a:gd name="T41" fmla="*/ 372 h 392"/>
                <a:gd name="T42" fmla="*/ 100 w 152"/>
                <a:gd name="T43" fmla="*/ 392 h 392"/>
                <a:gd name="T44" fmla="*/ 152 w 152"/>
                <a:gd name="T45" fmla="*/ 386 h 392"/>
                <a:gd name="T46" fmla="*/ 152 w 152"/>
                <a:gd name="T47" fmla="*/ 386 h 392"/>
                <a:gd name="T48" fmla="*/ 142 w 152"/>
                <a:gd name="T49" fmla="*/ 378 h 392"/>
                <a:gd name="T50" fmla="*/ 120 w 152"/>
                <a:gd name="T51" fmla="*/ 356 h 392"/>
                <a:gd name="T52" fmla="*/ 106 w 152"/>
                <a:gd name="T53" fmla="*/ 340 h 392"/>
                <a:gd name="T54" fmla="*/ 90 w 152"/>
                <a:gd name="T55" fmla="*/ 320 h 392"/>
                <a:gd name="T56" fmla="*/ 76 w 152"/>
                <a:gd name="T57" fmla="*/ 298 h 392"/>
                <a:gd name="T58" fmla="*/ 62 w 152"/>
                <a:gd name="T59" fmla="*/ 272 h 392"/>
                <a:gd name="T60" fmla="*/ 52 w 152"/>
                <a:gd name="T61" fmla="*/ 246 h 392"/>
                <a:gd name="T62" fmla="*/ 44 w 152"/>
                <a:gd name="T63" fmla="*/ 216 h 392"/>
                <a:gd name="T64" fmla="*/ 38 w 152"/>
                <a:gd name="T65" fmla="*/ 184 h 392"/>
                <a:gd name="T66" fmla="*/ 38 w 152"/>
                <a:gd name="T67" fmla="*/ 166 h 392"/>
                <a:gd name="T68" fmla="*/ 40 w 152"/>
                <a:gd name="T69" fmla="*/ 150 h 392"/>
                <a:gd name="T70" fmla="*/ 42 w 152"/>
                <a:gd name="T71" fmla="*/ 132 h 392"/>
                <a:gd name="T72" fmla="*/ 46 w 152"/>
                <a:gd name="T73" fmla="*/ 114 h 392"/>
                <a:gd name="T74" fmla="*/ 50 w 152"/>
                <a:gd name="T75" fmla="*/ 96 h 392"/>
                <a:gd name="T76" fmla="*/ 58 w 152"/>
                <a:gd name="T77" fmla="*/ 78 h 392"/>
                <a:gd name="T78" fmla="*/ 68 w 152"/>
                <a:gd name="T79" fmla="*/ 58 h 392"/>
                <a:gd name="T80" fmla="*/ 78 w 152"/>
                <a:gd name="T81" fmla="*/ 38 h 392"/>
                <a:gd name="T82" fmla="*/ 92 w 152"/>
                <a:gd name="T83" fmla="*/ 20 h 392"/>
                <a:gd name="T84" fmla="*/ 106 w 152"/>
                <a:gd name="T85" fmla="*/ 0 h 392"/>
                <a:gd name="T86" fmla="*/ 106 w 152"/>
                <a:gd name="T87" fmla="*/ 0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2"/>
                <a:gd name="T133" fmla="*/ 0 h 392"/>
                <a:gd name="T134" fmla="*/ 152 w 152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2" h="392">
                  <a:moveTo>
                    <a:pt x="106" y="0"/>
                  </a:moveTo>
                  <a:lnTo>
                    <a:pt x="106" y="0"/>
                  </a:lnTo>
                  <a:lnTo>
                    <a:pt x="98" y="8"/>
                  </a:lnTo>
                  <a:lnTo>
                    <a:pt x="74" y="32"/>
                  </a:lnTo>
                  <a:lnTo>
                    <a:pt x="60" y="48"/>
                  </a:lnTo>
                  <a:lnTo>
                    <a:pt x="44" y="68"/>
                  </a:lnTo>
                  <a:lnTo>
                    <a:pt x="30" y="92"/>
                  </a:lnTo>
                  <a:lnTo>
                    <a:pt x="18" y="118"/>
                  </a:lnTo>
                  <a:lnTo>
                    <a:pt x="8" y="146"/>
                  </a:lnTo>
                  <a:lnTo>
                    <a:pt x="2" y="176"/>
                  </a:lnTo>
                  <a:lnTo>
                    <a:pt x="0" y="192"/>
                  </a:lnTo>
                  <a:lnTo>
                    <a:pt x="0" y="208"/>
                  </a:lnTo>
                  <a:lnTo>
                    <a:pt x="2" y="224"/>
                  </a:lnTo>
                  <a:lnTo>
                    <a:pt x="4" y="242"/>
                  </a:lnTo>
                  <a:lnTo>
                    <a:pt x="10" y="260"/>
                  </a:lnTo>
                  <a:lnTo>
                    <a:pt x="16" y="278"/>
                  </a:lnTo>
                  <a:lnTo>
                    <a:pt x="24" y="296"/>
                  </a:lnTo>
                  <a:lnTo>
                    <a:pt x="34" y="314"/>
                  </a:lnTo>
                  <a:lnTo>
                    <a:pt x="48" y="334"/>
                  </a:lnTo>
                  <a:lnTo>
                    <a:pt x="62" y="352"/>
                  </a:lnTo>
                  <a:lnTo>
                    <a:pt x="80" y="372"/>
                  </a:lnTo>
                  <a:lnTo>
                    <a:pt x="100" y="392"/>
                  </a:lnTo>
                  <a:lnTo>
                    <a:pt x="152" y="386"/>
                  </a:lnTo>
                  <a:lnTo>
                    <a:pt x="142" y="378"/>
                  </a:lnTo>
                  <a:lnTo>
                    <a:pt x="120" y="356"/>
                  </a:lnTo>
                  <a:lnTo>
                    <a:pt x="106" y="340"/>
                  </a:lnTo>
                  <a:lnTo>
                    <a:pt x="90" y="320"/>
                  </a:lnTo>
                  <a:lnTo>
                    <a:pt x="76" y="298"/>
                  </a:lnTo>
                  <a:lnTo>
                    <a:pt x="62" y="272"/>
                  </a:lnTo>
                  <a:lnTo>
                    <a:pt x="52" y="246"/>
                  </a:lnTo>
                  <a:lnTo>
                    <a:pt x="44" y="216"/>
                  </a:lnTo>
                  <a:lnTo>
                    <a:pt x="38" y="184"/>
                  </a:lnTo>
                  <a:lnTo>
                    <a:pt x="38" y="166"/>
                  </a:lnTo>
                  <a:lnTo>
                    <a:pt x="40" y="150"/>
                  </a:lnTo>
                  <a:lnTo>
                    <a:pt x="42" y="132"/>
                  </a:lnTo>
                  <a:lnTo>
                    <a:pt x="46" y="114"/>
                  </a:lnTo>
                  <a:lnTo>
                    <a:pt x="50" y="96"/>
                  </a:lnTo>
                  <a:lnTo>
                    <a:pt x="58" y="78"/>
                  </a:lnTo>
                  <a:lnTo>
                    <a:pt x="68" y="58"/>
                  </a:lnTo>
                  <a:lnTo>
                    <a:pt x="78" y="38"/>
                  </a:lnTo>
                  <a:lnTo>
                    <a:pt x="92" y="2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FE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4" name="Group 26">
            <a:extLst>
              <a:ext uri="{FF2B5EF4-FFF2-40B4-BE49-F238E27FC236}">
                <a16:creationId xmlns:a16="http://schemas.microsoft.com/office/drawing/2014/main" id="{50DB7CA1-457A-4347-B7FA-1FC3B437334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00600" y="3429000"/>
            <a:ext cx="1600200" cy="2555875"/>
            <a:chOff x="1056" y="2640"/>
            <a:chExt cx="720" cy="1150"/>
          </a:xfrm>
        </p:grpSpPr>
        <p:sp>
          <p:nvSpPr>
            <p:cNvPr id="9225" name="AutoShape 27">
              <a:extLst>
                <a:ext uri="{FF2B5EF4-FFF2-40B4-BE49-F238E27FC236}">
                  <a16:creationId xmlns:a16="http://schemas.microsoft.com/office/drawing/2014/main" id="{36B8C2F6-5A9D-4C60-A6D4-7FB22F7FBA4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56" y="2640"/>
              <a:ext cx="720" cy="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Freeform 28">
              <a:extLst>
                <a:ext uri="{FF2B5EF4-FFF2-40B4-BE49-F238E27FC236}">
                  <a16:creationId xmlns:a16="http://schemas.microsoft.com/office/drawing/2014/main" id="{B2FB1BB3-DA1A-47B9-9D75-E65E3CF02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" y="2644"/>
              <a:ext cx="712" cy="1142"/>
            </a:xfrm>
            <a:custGeom>
              <a:avLst/>
              <a:gdLst>
                <a:gd name="T0" fmla="*/ 2 w 712"/>
                <a:gd name="T1" fmla="*/ 386 h 1142"/>
                <a:gd name="T2" fmla="*/ 20 w 712"/>
                <a:gd name="T3" fmla="*/ 476 h 1142"/>
                <a:gd name="T4" fmla="*/ 62 w 712"/>
                <a:gd name="T5" fmla="*/ 556 h 1142"/>
                <a:gd name="T6" fmla="*/ 106 w 712"/>
                <a:gd name="T7" fmla="*/ 616 h 1142"/>
                <a:gd name="T8" fmla="*/ 154 w 712"/>
                <a:gd name="T9" fmla="*/ 698 h 1142"/>
                <a:gd name="T10" fmla="*/ 168 w 712"/>
                <a:gd name="T11" fmla="*/ 772 h 1142"/>
                <a:gd name="T12" fmla="*/ 174 w 712"/>
                <a:gd name="T13" fmla="*/ 814 h 1142"/>
                <a:gd name="T14" fmla="*/ 178 w 712"/>
                <a:gd name="T15" fmla="*/ 836 h 1142"/>
                <a:gd name="T16" fmla="*/ 180 w 712"/>
                <a:gd name="T17" fmla="*/ 858 h 1142"/>
                <a:gd name="T18" fmla="*/ 186 w 712"/>
                <a:gd name="T19" fmla="*/ 872 h 1142"/>
                <a:gd name="T20" fmla="*/ 184 w 712"/>
                <a:gd name="T21" fmla="*/ 890 h 1142"/>
                <a:gd name="T22" fmla="*/ 182 w 712"/>
                <a:gd name="T23" fmla="*/ 910 h 1142"/>
                <a:gd name="T24" fmla="*/ 188 w 712"/>
                <a:gd name="T25" fmla="*/ 930 h 1142"/>
                <a:gd name="T26" fmla="*/ 182 w 712"/>
                <a:gd name="T27" fmla="*/ 962 h 1142"/>
                <a:gd name="T28" fmla="*/ 188 w 712"/>
                <a:gd name="T29" fmla="*/ 982 h 1142"/>
                <a:gd name="T30" fmla="*/ 182 w 712"/>
                <a:gd name="T31" fmla="*/ 1008 h 1142"/>
                <a:gd name="T32" fmla="*/ 184 w 712"/>
                <a:gd name="T33" fmla="*/ 1024 h 1142"/>
                <a:gd name="T34" fmla="*/ 200 w 712"/>
                <a:gd name="T35" fmla="*/ 1048 h 1142"/>
                <a:gd name="T36" fmla="*/ 210 w 712"/>
                <a:gd name="T37" fmla="*/ 1062 h 1142"/>
                <a:gd name="T38" fmla="*/ 294 w 712"/>
                <a:gd name="T39" fmla="*/ 1134 h 1142"/>
                <a:gd name="T40" fmla="*/ 322 w 712"/>
                <a:gd name="T41" fmla="*/ 1142 h 1142"/>
                <a:gd name="T42" fmla="*/ 406 w 712"/>
                <a:gd name="T43" fmla="*/ 1142 h 1142"/>
                <a:gd name="T44" fmla="*/ 430 w 712"/>
                <a:gd name="T45" fmla="*/ 1128 h 1142"/>
                <a:gd name="T46" fmla="*/ 510 w 712"/>
                <a:gd name="T47" fmla="*/ 1052 h 1142"/>
                <a:gd name="T48" fmla="*/ 520 w 712"/>
                <a:gd name="T49" fmla="*/ 1024 h 1142"/>
                <a:gd name="T50" fmla="*/ 520 w 712"/>
                <a:gd name="T51" fmla="*/ 1018 h 1142"/>
                <a:gd name="T52" fmla="*/ 530 w 712"/>
                <a:gd name="T53" fmla="*/ 986 h 1142"/>
                <a:gd name="T54" fmla="*/ 528 w 712"/>
                <a:gd name="T55" fmla="*/ 970 h 1142"/>
                <a:gd name="T56" fmla="*/ 528 w 712"/>
                <a:gd name="T57" fmla="*/ 948 h 1142"/>
                <a:gd name="T58" fmla="*/ 530 w 712"/>
                <a:gd name="T59" fmla="*/ 928 h 1142"/>
                <a:gd name="T60" fmla="*/ 524 w 712"/>
                <a:gd name="T61" fmla="*/ 908 h 1142"/>
                <a:gd name="T62" fmla="*/ 530 w 712"/>
                <a:gd name="T63" fmla="*/ 876 h 1142"/>
                <a:gd name="T64" fmla="*/ 528 w 712"/>
                <a:gd name="T65" fmla="*/ 870 h 1142"/>
                <a:gd name="T66" fmla="*/ 532 w 712"/>
                <a:gd name="T67" fmla="*/ 856 h 1142"/>
                <a:gd name="T68" fmla="*/ 534 w 712"/>
                <a:gd name="T69" fmla="*/ 836 h 1142"/>
                <a:gd name="T70" fmla="*/ 538 w 712"/>
                <a:gd name="T71" fmla="*/ 814 h 1142"/>
                <a:gd name="T72" fmla="*/ 544 w 712"/>
                <a:gd name="T73" fmla="*/ 772 h 1142"/>
                <a:gd name="T74" fmla="*/ 558 w 712"/>
                <a:gd name="T75" fmla="*/ 698 h 1142"/>
                <a:gd name="T76" fmla="*/ 604 w 712"/>
                <a:gd name="T77" fmla="*/ 616 h 1142"/>
                <a:gd name="T78" fmla="*/ 650 w 712"/>
                <a:gd name="T79" fmla="*/ 556 h 1142"/>
                <a:gd name="T80" fmla="*/ 692 w 712"/>
                <a:gd name="T81" fmla="*/ 476 h 1142"/>
                <a:gd name="T82" fmla="*/ 710 w 712"/>
                <a:gd name="T83" fmla="*/ 386 h 1142"/>
                <a:gd name="T84" fmla="*/ 710 w 712"/>
                <a:gd name="T85" fmla="*/ 320 h 1142"/>
                <a:gd name="T86" fmla="*/ 684 w 712"/>
                <a:gd name="T87" fmla="*/ 218 h 1142"/>
                <a:gd name="T88" fmla="*/ 630 w 712"/>
                <a:gd name="T89" fmla="*/ 130 h 1142"/>
                <a:gd name="T90" fmla="*/ 554 w 712"/>
                <a:gd name="T91" fmla="*/ 62 h 1142"/>
                <a:gd name="T92" fmla="*/ 462 w 712"/>
                <a:gd name="T93" fmla="*/ 16 h 1142"/>
                <a:gd name="T94" fmla="*/ 356 w 712"/>
                <a:gd name="T95" fmla="*/ 0 h 1142"/>
                <a:gd name="T96" fmla="*/ 284 w 712"/>
                <a:gd name="T97" fmla="*/ 8 h 1142"/>
                <a:gd name="T98" fmla="*/ 186 w 712"/>
                <a:gd name="T99" fmla="*/ 44 h 1142"/>
                <a:gd name="T100" fmla="*/ 104 w 712"/>
                <a:gd name="T101" fmla="*/ 104 h 1142"/>
                <a:gd name="T102" fmla="*/ 44 w 712"/>
                <a:gd name="T103" fmla="*/ 186 h 1142"/>
                <a:gd name="T104" fmla="*/ 8 w 712"/>
                <a:gd name="T105" fmla="*/ 284 h 1142"/>
                <a:gd name="T106" fmla="*/ 0 w 712"/>
                <a:gd name="T107" fmla="*/ 356 h 114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12"/>
                <a:gd name="T163" fmla="*/ 0 h 1142"/>
                <a:gd name="T164" fmla="*/ 712 w 712"/>
                <a:gd name="T165" fmla="*/ 1142 h 114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12" h="1142">
                  <a:moveTo>
                    <a:pt x="0" y="356"/>
                  </a:moveTo>
                  <a:lnTo>
                    <a:pt x="0" y="356"/>
                  </a:lnTo>
                  <a:lnTo>
                    <a:pt x="2" y="386"/>
                  </a:lnTo>
                  <a:lnTo>
                    <a:pt x="6" y="416"/>
                  </a:lnTo>
                  <a:lnTo>
                    <a:pt x="12" y="446"/>
                  </a:lnTo>
                  <a:lnTo>
                    <a:pt x="20" y="476"/>
                  </a:lnTo>
                  <a:lnTo>
                    <a:pt x="32" y="504"/>
                  </a:lnTo>
                  <a:lnTo>
                    <a:pt x="46" y="530"/>
                  </a:lnTo>
                  <a:lnTo>
                    <a:pt x="62" y="556"/>
                  </a:lnTo>
                  <a:lnTo>
                    <a:pt x="80" y="580"/>
                  </a:lnTo>
                  <a:lnTo>
                    <a:pt x="106" y="616"/>
                  </a:lnTo>
                  <a:lnTo>
                    <a:pt x="128" y="646"/>
                  </a:lnTo>
                  <a:lnTo>
                    <a:pt x="144" y="674"/>
                  </a:lnTo>
                  <a:lnTo>
                    <a:pt x="154" y="698"/>
                  </a:lnTo>
                  <a:lnTo>
                    <a:pt x="162" y="720"/>
                  </a:lnTo>
                  <a:lnTo>
                    <a:pt x="166" y="738"/>
                  </a:lnTo>
                  <a:lnTo>
                    <a:pt x="168" y="772"/>
                  </a:lnTo>
                  <a:lnTo>
                    <a:pt x="172" y="800"/>
                  </a:lnTo>
                  <a:lnTo>
                    <a:pt x="174" y="814"/>
                  </a:lnTo>
                  <a:lnTo>
                    <a:pt x="180" y="828"/>
                  </a:lnTo>
                  <a:lnTo>
                    <a:pt x="178" y="836"/>
                  </a:lnTo>
                  <a:lnTo>
                    <a:pt x="178" y="844"/>
                  </a:lnTo>
                  <a:lnTo>
                    <a:pt x="180" y="858"/>
                  </a:lnTo>
                  <a:lnTo>
                    <a:pt x="186" y="872"/>
                  </a:lnTo>
                  <a:lnTo>
                    <a:pt x="190" y="878"/>
                  </a:lnTo>
                  <a:lnTo>
                    <a:pt x="184" y="890"/>
                  </a:lnTo>
                  <a:lnTo>
                    <a:pt x="182" y="904"/>
                  </a:lnTo>
                  <a:lnTo>
                    <a:pt x="182" y="910"/>
                  </a:lnTo>
                  <a:lnTo>
                    <a:pt x="184" y="920"/>
                  </a:lnTo>
                  <a:lnTo>
                    <a:pt x="188" y="930"/>
                  </a:lnTo>
                  <a:lnTo>
                    <a:pt x="184" y="942"/>
                  </a:lnTo>
                  <a:lnTo>
                    <a:pt x="182" y="956"/>
                  </a:lnTo>
                  <a:lnTo>
                    <a:pt x="182" y="962"/>
                  </a:lnTo>
                  <a:lnTo>
                    <a:pt x="184" y="972"/>
                  </a:lnTo>
                  <a:lnTo>
                    <a:pt x="188" y="982"/>
                  </a:lnTo>
                  <a:lnTo>
                    <a:pt x="184" y="994"/>
                  </a:lnTo>
                  <a:lnTo>
                    <a:pt x="182" y="1008"/>
                  </a:lnTo>
                  <a:lnTo>
                    <a:pt x="182" y="1014"/>
                  </a:lnTo>
                  <a:lnTo>
                    <a:pt x="184" y="1024"/>
                  </a:lnTo>
                  <a:lnTo>
                    <a:pt x="188" y="1032"/>
                  </a:lnTo>
                  <a:lnTo>
                    <a:pt x="194" y="1040"/>
                  </a:lnTo>
                  <a:lnTo>
                    <a:pt x="200" y="1048"/>
                  </a:lnTo>
                  <a:lnTo>
                    <a:pt x="204" y="1056"/>
                  </a:lnTo>
                  <a:lnTo>
                    <a:pt x="210" y="1062"/>
                  </a:lnTo>
                  <a:lnTo>
                    <a:pt x="288" y="1130"/>
                  </a:lnTo>
                  <a:lnTo>
                    <a:pt x="294" y="1134"/>
                  </a:lnTo>
                  <a:lnTo>
                    <a:pt x="302" y="1138"/>
                  </a:lnTo>
                  <a:lnTo>
                    <a:pt x="312" y="1142"/>
                  </a:lnTo>
                  <a:lnTo>
                    <a:pt x="322" y="1142"/>
                  </a:lnTo>
                  <a:lnTo>
                    <a:pt x="396" y="1142"/>
                  </a:lnTo>
                  <a:lnTo>
                    <a:pt x="406" y="1142"/>
                  </a:lnTo>
                  <a:lnTo>
                    <a:pt x="414" y="1138"/>
                  </a:lnTo>
                  <a:lnTo>
                    <a:pt x="422" y="1134"/>
                  </a:lnTo>
                  <a:lnTo>
                    <a:pt x="430" y="1128"/>
                  </a:lnTo>
                  <a:lnTo>
                    <a:pt x="504" y="1060"/>
                  </a:lnTo>
                  <a:lnTo>
                    <a:pt x="510" y="1052"/>
                  </a:lnTo>
                  <a:lnTo>
                    <a:pt x="516" y="1044"/>
                  </a:lnTo>
                  <a:lnTo>
                    <a:pt x="518" y="1034"/>
                  </a:lnTo>
                  <a:lnTo>
                    <a:pt x="520" y="1024"/>
                  </a:lnTo>
                  <a:lnTo>
                    <a:pt x="520" y="1018"/>
                  </a:lnTo>
                  <a:lnTo>
                    <a:pt x="526" y="1002"/>
                  </a:lnTo>
                  <a:lnTo>
                    <a:pt x="528" y="994"/>
                  </a:lnTo>
                  <a:lnTo>
                    <a:pt x="530" y="986"/>
                  </a:lnTo>
                  <a:lnTo>
                    <a:pt x="530" y="978"/>
                  </a:lnTo>
                  <a:lnTo>
                    <a:pt x="528" y="970"/>
                  </a:lnTo>
                  <a:lnTo>
                    <a:pt x="524" y="960"/>
                  </a:lnTo>
                  <a:lnTo>
                    <a:pt x="528" y="948"/>
                  </a:lnTo>
                  <a:lnTo>
                    <a:pt x="530" y="934"/>
                  </a:lnTo>
                  <a:lnTo>
                    <a:pt x="530" y="928"/>
                  </a:lnTo>
                  <a:lnTo>
                    <a:pt x="528" y="918"/>
                  </a:lnTo>
                  <a:lnTo>
                    <a:pt x="524" y="908"/>
                  </a:lnTo>
                  <a:lnTo>
                    <a:pt x="528" y="896"/>
                  </a:lnTo>
                  <a:lnTo>
                    <a:pt x="530" y="882"/>
                  </a:lnTo>
                  <a:lnTo>
                    <a:pt x="530" y="876"/>
                  </a:lnTo>
                  <a:lnTo>
                    <a:pt x="528" y="870"/>
                  </a:lnTo>
                  <a:lnTo>
                    <a:pt x="528" y="868"/>
                  </a:lnTo>
                  <a:lnTo>
                    <a:pt x="532" y="856"/>
                  </a:lnTo>
                  <a:lnTo>
                    <a:pt x="534" y="844"/>
                  </a:lnTo>
                  <a:lnTo>
                    <a:pt x="534" y="836"/>
                  </a:lnTo>
                  <a:lnTo>
                    <a:pt x="532" y="828"/>
                  </a:lnTo>
                  <a:lnTo>
                    <a:pt x="538" y="814"/>
                  </a:lnTo>
                  <a:lnTo>
                    <a:pt x="540" y="800"/>
                  </a:lnTo>
                  <a:lnTo>
                    <a:pt x="544" y="772"/>
                  </a:lnTo>
                  <a:lnTo>
                    <a:pt x="546" y="738"/>
                  </a:lnTo>
                  <a:lnTo>
                    <a:pt x="550" y="720"/>
                  </a:lnTo>
                  <a:lnTo>
                    <a:pt x="558" y="698"/>
                  </a:lnTo>
                  <a:lnTo>
                    <a:pt x="568" y="674"/>
                  </a:lnTo>
                  <a:lnTo>
                    <a:pt x="584" y="646"/>
                  </a:lnTo>
                  <a:lnTo>
                    <a:pt x="604" y="616"/>
                  </a:lnTo>
                  <a:lnTo>
                    <a:pt x="632" y="580"/>
                  </a:lnTo>
                  <a:lnTo>
                    <a:pt x="650" y="556"/>
                  </a:lnTo>
                  <a:lnTo>
                    <a:pt x="666" y="530"/>
                  </a:lnTo>
                  <a:lnTo>
                    <a:pt x="680" y="504"/>
                  </a:lnTo>
                  <a:lnTo>
                    <a:pt x="692" y="476"/>
                  </a:lnTo>
                  <a:lnTo>
                    <a:pt x="700" y="446"/>
                  </a:lnTo>
                  <a:lnTo>
                    <a:pt x="706" y="416"/>
                  </a:lnTo>
                  <a:lnTo>
                    <a:pt x="710" y="386"/>
                  </a:lnTo>
                  <a:lnTo>
                    <a:pt x="712" y="356"/>
                  </a:lnTo>
                  <a:lnTo>
                    <a:pt x="710" y="320"/>
                  </a:lnTo>
                  <a:lnTo>
                    <a:pt x="704" y="284"/>
                  </a:lnTo>
                  <a:lnTo>
                    <a:pt x="696" y="250"/>
                  </a:lnTo>
                  <a:lnTo>
                    <a:pt x="684" y="218"/>
                  </a:lnTo>
                  <a:lnTo>
                    <a:pt x="668" y="186"/>
                  </a:lnTo>
                  <a:lnTo>
                    <a:pt x="652" y="158"/>
                  </a:lnTo>
                  <a:lnTo>
                    <a:pt x="630" y="130"/>
                  </a:lnTo>
                  <a:lnTo>
                    <a:pt x="608" y="104"/>
                  </a:lnTo>
                  <a:lnTo>
                    <a:pt x="582" y="82"/>
                  </a:lnTo>
                  <a:lnTo>
                    <a:pt x="554" y="62"/>
                  </a:lnTo>
                  <a:lnTo>
                    <a:pt x="526" y="44"/>
                  </a:lnTo>
                  <a:lnTo>
                    <a:pt x="494" y="28"/>
                  </a:lnTo>
                  <a:lnTo>
                    <a:pt x="462" y="16"/>
                  </a:lnTo>
                  <a:lnTo>
                    <a:pt x="428" y="8"/>
                  </a:lnTo>
                  <a:lnTo>
                    <a:pt x="392" y="2"/>
                  </a:lnTo>
                  <a:lnTo>
                    <a:pt x="356" y="0"/>
                  </a:lnTo>
                  <a:lnTo>
                    <a:pt x="320" y="2"/>
                  </a:lnTo>
                  <a:lnTo>
                    <a:pt x="284" y="8"/>
                  </a:lnTo>
                  <a:lnTo>
                    <a:pt x="250" y="16"/>
                  </a:lnTo>
                  <a:lnTo>
                    <a:pt x="218" y="28"/>
                  </a:lnTo>
                  <a:lnTo>
                    <a:pt x="186" y="44"/>
                  </a:lnTo>
                  <a:lnTo>
                    <a:pt x="158" y="62"/>
                  </a:lnTo>
                  <a:lnTo>
                    <a:pt x="130" y="82"/>
                  </a:lnTo>
                  <a:lnTo>
                    <a:pt x="104" y="104"/>
                  </a:lnTo>
                  <a:lnTo>
                    <a:pt x="82" y="130"/>
                  </a:lnTo>
                  <a:lnTo>
                    <a:pt x="60" y="158"/>
                  </a:lnTo>
                  <a:lnTo>
                    <a:pt x="44" y="186"/>
                  </a:lnTo>
                  <a:lnTo>
                    <a:pt x="28" y="218"/>
                  </a:lnTo>
                  <a:lnTo>
                    <a:pt x="16" y="250"/>
                  </a:lnTo>
                  <a:lnTo>
                    <a:pt x="8" y="284"/>
                  </a:lnTo>
                  <a:lnTo>
                    <a:pt x="2" y="320"/>
                  </a:lnTo>
                  <a:lnTo>
                    <a:pt x="0" y="356"/>
                  </a:lnTo>
                  <a:close/>
                </a:path>
              </a:pathLst>
            </a:custGeom>
            <a:solidFill>
              <a:srgbClr val="8DD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Freeform 29">
              <a:extLst>
                <a:ext uri="{FF2B5EF4-FFF2-40B4-BE49-F238E27FC236}">
                  <a16:creationId xmlns:a16="http://schemas.microsoft.com/office/drawing/2014/main" id="{6C835D64-1BAC-48F6-9D14-34C4F2422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" y="2668"/>
              <a:ext cx="664" cy="1094"/>
            </a:xfrm>
            <a:custGeom>
              <a:avLst/>
              <a:gdLst>
                <a:gd name="T0" fmla="*/ 2 w 664"/>
                <a:gd name="T1" fmla="*/ 360 h 1094"/>
                <a:gd name="T2" fmla="*/ 20 w 664"/>
                <a:gd name="T3" fmla="*/ 444 h 1094"/>
                <a:gd name="T4" fmla="*/ 58 w 664"/>
                <a:gd name="T5" fmla="*/ 518 h 1094"/>
                <a:gd name="T6" fmla="*/ 104 w 664"/>
                <a:gd name="T7" fmla="*/ 578 h 1094"/>
                <a:gd name="T8" fmla="*/ 154 w 664"/>
                <a:gd name="T9" fmla="*/ 668 h 1094"/>
                <a:gd name="T10" fmla="*/ 168 w 664"/>
                <a:gd name="T11" fmla="*/ 746 h 1094"/>
                <a:gd name="T12" fmla="*/ 172 w 664"/>
                <a:gd name="T13" fmla="*/ 776 h 1094"/>
                <a:gd name="T14" fmla="*/ 184 w 664"/>
                <a:gd name="T15" fmla="*/ 804 h 1094"/>
                <a:gd name="T16" fmla="*/ 178 w 664"/>
                <a:gd name="T17" fmla="*/ 810 h 1094"/>
                <a:gd name="T18" fmla="*/ 178 w 664"/>
                <a:gd name="T19" fmla="*/ 828 h 1094"/>
                <a:gd name="T20" fmla="*/ 192 w 664"/>
                <a:gd name="T21" fmla="*/ 850 h 1094"/>
                <a:gd name="T22" fmla="*/ 192 w 664"/>
                <a:gd name="T23" fmla="*/ 858 h 1094"/>
                <a:gd name="T24" fmla="*/ 182 w 664"/>
                <a:gd name="T25" fmla="*/ 880 h 1094"/>
                <a:gd name="T26" fmla="*/ 186 w 664"/>
                <a:gd name="T27" fmla="*/ 894 h 1094"/>
                <a:gd name="T28" fmla="*/ 192 w 664"/>
                <a:gd name="T29" fmla="*/ 908 h 1094"/>
                <a:gd name="T30" fmla="*/ 184 w 664"/>
                <a:gd name="T31" fmla="*/ 926 h 1094"/>
                <a:gd name="T32" fmla="*/ 182 w 664"/>
                <a:gd name="T33" fmla="*/ 936 h 1094"/>
                <a:gd name="T34" fmla="*/ 192 w 664"/>
                <a:gd name="T35" fmla="*/ 954 h 1094"/>
                <a:gd name="T36" fmla="*/ 186 w 664"/>
                <a:gd name="T37" fmla="*/ 972 h 1094"/>
                <a:gd name="T38" fmla="*/ 182 w 664"/>
                <a:gd name="T39" fmla="*/ 988 h 1094"/>
                <a:gd name="T40" fmla="*/ 186 w 664"/>
                <a:gd name="T41" fmla="*/ 1000 h 1094"/>
                <a:gd name="T42" fmla="*/ 198 w 664"/>
                <a:gd name="T43" fmla="*/ 1016 h 1094"/>
                <a:gd name="T44" fmla="*/ 280 w 664"/>
                <a:gd name="T45" fmla="*/ 1088 h 1094"/>
                <a:gd name="T46" fmla="*/ 372 w 664"/>
                <a:gd name="T47" fmla="*/ 1094 h 1094"/>
                <a:gd name="T48" fmla="*/ 390 w 664"/>
                <a:gd name="T49" fmla="*/ 1086 h 1094"/>
                <a:gd name="T50" fmla="*/ 470 w 664"/>
                <a:gd name="T51" fmla="*/ 1010 h 1094"/>
                <a:gd name="T52" fmla="*/ 472 w 664"/>
                <a:gd name="T53" fmla="*/ 984 h 1094"/>
                <a:gd name="T54" fmla="*/ 480 w 664"/>
                <a:gd name="T55" fmla="*/ 968 h 1094"/>
                <a:gd name="T56" fmla="*/ 482 w 664"/>
                <a:gd name="T57" fmla="*/ 958 h 1094"/>
                <a:gd name="T58" fmla="*/ 472 w 664"/>
                <a:gd name="T59" fmla="*/ 938 h 1094"/>
                <a:gd name="T60" fmla="*/ 478 w 664"/>
                <a:gd name="T61" fmla="*/ 922 h 1094"/>
                <a:gd name="T62" fmla="*/ 482 w 664"/>
                <a:gd name="T63" fmla="*/ 906 h 1094"/>
                <a:gd name="T64" fmla="*/ 472 w 664"/>
                <a:gd name="T65" fmla="*/ 886 h 1094"/>
                <a:gd name="T66" fmla="*/ 472 w 664"/>
                <a:gd name="T67" fmla="*/ 882 h 1094"/>
                <a:gd name="T68" fmla="*/ 482 w 664"/>
                <a:gd name="T69" fmla="*/ 858 h 1094"/>
                <a:gd name="T70" fmla="*/ 480 w 664"/>
                <a:gd name="T71" fmla="*/ 848 h 1094"/>
                <a:gd name="T72" fmla="*/ 482 w 664"/>
                <a:gd name="T73" fmla="*/ 834 h 1094"/>
                <a:gd name="T74" fmla="*/ 486 w 664"/>
                <a:gd name="T75" fmla="*/ 826 h 1094"/>
                <a:gd name="T76" fmla="*/ 486 w 664"/>
                <a:gd name="T77" fmla="*/ 812 h 1094"/>
                <a:gd name="T78" fmla="*/ 480 w 664"/>
                <a:gd name="T79" fmla="*/ 804 h 1094"/>
                <a:gd name="T80" fmla="*/ 492 w 664"/>
                <a:gd name="T81" fmla="*/ 776 h 1094"/>
                <a:gd name="T82" fmla="*/ 496 w 664"/>
                <a:gd name="T83" fmla="*/ 746 h 1094"/>
                <a:gd name="T84" fmla="*/ 510 w 664"/>
                <a:gd name="T85" fmla="*/ 668 h 1094"/>
                <a:gd name="T86" fmla="*/ 560 w 664"/>
                <a:gd name="T87" fmla="*/ 578 h 1094"/>
                <a:gd name="T88" fmla="*/ 606 w 664"/>
                <a:gd name="T89" fmla="*/ 518 h 1094"/>
                <a:gd name="T90" fmla="*/ 644 w 664"/>
                <a:gd name="T91" fmla="*/ 444 h 1094"/>
                <a:gd name="T92" fmla="*/ 662 w 664"/>
                <a:gd name="T93" fmla="*/ 360 h 1094"/>
                <a:gd name="T94" fmla="*/ 662 w 664"/>
                <a:gd name="T95" fmla="*/ 298 h 1094"/>
                <a:gd name="T96" fmla="*/ 638 w 664"/>
                <a:gd name="T97" fmla="*/ 204 h 1094"/>
                <a:gd name="T98" fmla="*/ 588 w 664"/>
                <a:gd name="T99" fmla="*/ 122 h 1094"/>
                <a:gd name="T100" fmla="*/ 518 w 664"/>
                <a:gd name="T101" fmla="*/ 58 h 1094"/>
                <a:gd name="T102" fmla="*/ 430 w 664"/>
                <a:gd name="T103" fmla="*/ 16 h 1094"/>
                <a:gd name="T104" fmla="*/ 332 w 664"/>
                <a:gd name="T105" fmla="*/ 0 h 1094"/>
                <a:gd name="T106" fmla="*/ 266 w 664"/>
                <a:gd name="T107" fmla="*/ 8 h 1094"/>
                <a:gd name="T108" fmla="*/ 174 w 664"/>
                <a:gd name="T109" fmla="*/ 40 h 1094"/>
                <a:gd name="T110" fmla="*/ 98 w 664"/>
                <a:gd name="T111" fmla="*/ 98 h 1094"/>
                <a:gd name="T112" fmla="*/ 40 w 664"/>
                <a:gd name="T113" fmla="*/ 174 h 1094"/>
                <a:gd name="T114" fmla="*/ 6 w 664"/>
                <a:gd name="T115" fmla="*/ 266 h 1094"/>
                <a:gd name="T116" fmla="*/ 0 w 664"/>
                <a:gd name="T117" fmla="*/ 332 h 10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64"/>
                <a:gd name="T178" fmla="*/ 0 h 1094"/>
                <a:gd name="T179" fmla="*/ 664 w 664"/>
                <a:gd name="T180" fmla="*/ 1094 h 109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64" h="1094">
                  <a:moveTo>
                    <a:pt x="0" y="332"/>
                  </a:moveTo>
                  <a:lnTo>
                    <a:pt x="0" y="332"/>
                  </a:lnTo>
                  <a:lnTo>
                    <a:pt x="2" y="360"/>
                  </a:lnTo>
                  <a:lnTo>
                    <a:pt x="4" y="388"/>
                  </a:lnTo>
                  <a:lnTo>
                    <a:pt x="10" y="416"/>
                  </a:lnTo>
                  <a:lnTo>
                    <a:pt x="20" y="444"/>
                  </a:lnTo>
                  <a:lnTo>
                    <a:pt x="30" y="470"/>
                  </a:lnTo>
                  <a:lnTo>
                    <a:pt x="42" y="494"/>
                  </a:lnTo>
                  <a:lnTo>
                    <a:pt x="58" y="518"/>
                  </a:lnTo>
                  <a:lnTo>
                    <a:pt x="74" y="542"/>
                  </a:lnTo>
                  <a:lnTo>
                    <a:pt x="104" y="578"/>
                  </a:lnTo>
                  <a:lnTo>
                    <a:pt x="126" y="612"/>
                  </a:lnTo>
                  <a:lnTo>
                    <a:pt x="142" y="642"/>
                  </a:lnTo>
                  <a:lnTo>
                    <a:pt x="154" y="668"/>
                  </a:lnTo>
                  <a:lnTo>
                    <a:pt x="160" y="690"/>
                  </a:lnTo>
                  <a:lnTo>
                    <a:pt x="164" y="712"/>
                  </a:lnTo>
                  <a:lnTo>
                    <a:pt x="168" y="746"/>
                  </a:lnTo>
                  <a:lnTo>
                    <a:pt x="170" y="760"/>
                  </a:lnTo>
                  <a:lnTo>
                    <a:pt x="172" y="776"/>
                  </a:lnTo>
                  <a:lnTo>
                    <a:pt x="176" y="790"/>
                  </a:lnTo>
                  <a:lnTo>
                    <a:pt x="184" y="804"/>
                  </a:lnTo>
                  <a:lnTo>
                    <a:pt x="180" y="806"/>
                  </a:lnTo>
                  <a:lnTo>
                    <a:pt x="178" y="810"/>
                  </a:lnTo>
                  <a:lnTo>
                    <a:pt x="178" y="820"/>
                  </a:lnTo>
                  <a:lnTo>
                    <a:pt x="178" y="828"/>
                  </a:lnTo>
                  <a:lnTo>
                    <a:pt x="182" y="834"/>
                  </a:lnTo>
                  <a:lnTo>
                    <a:pt x="192" y="850"/>
                  </a:lnTo>
                  <a:lnTo>
                    <a:pt x="192" y="858"/>
                  </a:lnTo>
                  <a:lnTo>
                    <a:pt x="186" y="868"/>
                  </a:lnTo>
                  <a:lnTo>
                    <a:pt x="184" y="874"/>
                  </a:lnTo>
                  <a:lnTo>
                    <a:pt x="182" y="880"/>
                  </a:lnTo>
                  <a:lnTo>
                    <a:pt x="182" y="884"/>
                  </a:lnTo>
                  <a:lnTo>
                    <a:pt x="186" y="894"/>
                  </a:lnTo>
                  <a:lnTo>
                    <a:pt x="192" y="904"/>
                  </a:lnTo>
                  <a:lnTo>
                    <a:pt x="192" y="908"/>
                  </a:lnTo>
                  <a:lnTo>
                    <a:pt x="186" y="920"/>
                  </a:lnTo>
                  <a:lnTo>
                    <a:pt x="184" y="926"/>
                  </a:lnTo>
                  <a:lnTo>
                    <a:pt x="182" y="932"/>
                  </a:lnTo>
                  <a:lnTo>
                    <a:pt x="182" y="936"/>
                  </a:lnTo>
                  <a:lnTo>
                    <a:pt x="186" y="946"/>
                  </a:lnTo>
                  <a:lnTo>
                    <a:pt x="192" y="954"/>
                  </a:lnTo>
                  <a:lnTo>
                    <a:pt x="192" y="960"/>
                  </a:lnTo>
                  <a:lnTo>
                    <a:pt x="186" y="972"/>
                  </a:lnTo>
                  <a:lnTo>
                    <a:pt x="184" y="978"/>
                  </a:lnTo>
                  <a:lnTo>
                    <a:pt x="182" y="984"/>
                  </a:lnTo>
                  <a:lnTo>
                    <a:pt x="182" y="988"/>
                  </a:lnTo>
                  <a:lnTo>
                    <a:pt x="184" y="994"/>
                  </a:lnTo>
                  <a:lnTo>
                    <a:pt x="186" y="1000"/>
                  </a:lnTo>
                  <a:lnTo>
                    <a:pt x="194" y="1010"/>
                  </a:lnTo>
                  <a:lnTo>
                    <a:pt x="198" y="1016"/>
                  </a:lnTo>
                  <a:lnTo>
                    <a:pt x="202" y="1020"/>
                  </a:lnTo>
                  <a:lnTo>
                    <a:pt x="280" y="1088"/>
                  </a:lnTo>
                  <a:lnTo>
                    <a:pt x="288" y="1092"/>
                  </a:lnTo>
                  <a:lnTo>
                    <a:pt x="298" y="1094"/>
                  </a:lnTo>
                  <a:lnTo>
                    <a:pt x="372" y="1094"/>
                  </a:lnTo>
                  <a:lnTo>
                    <a:pt x="382" y="1092"/>
                  </a:lnTo>
                  <a:lnTo>
                    <a:pt x="390" y="1086"/>
                  </a:lnTo>
                  <a:lnTo>
                    <a:pt x="462" y="1020"/>
                  </a:lnTo>
                  <a:lnTo>
                    <a:pt x="470" y="1010"/>
                  </a:lnTo>
                  <a:lnTo>
                    <a:pt x="472" y="1000"/>
                  </a:lnTo>
                  <a:lnTo>
                    <a:pt x="472" y="984"/>
                  </a:lnTo>
                  <a:lnTo>
                    <a:pt x="478" y="974"/>
                  </a:lnTo>
                  <a:lnTo>
                    <a:pt x="480" y="968"/>
                  </a:lnTo>
                  <a:lnTo>
                    <a:pt x="482" y="962"/>
                  </a:lnTo>
                  <a:lnTo>
                    <a:pt x="482" y="958"/>
                  </a:lnTo>
                  <a:lnTo>
                    <a:pt x="478" y="948"/>
                  </a:lnTo>
                  <a:lnTo>
                    <a:pt x="472" y="938"/>
                  </a:lnTo>
                  <a:lnTo>
                    <a:pt x="472" y="932"/>
                  </a:lnTo>
                  <a:lnTo>
                    <a:pt x="478" y="922"/>
                  </a:lnTo>
                  <a:lnTo>
                    <a:pt x="480" y="916"/>
                  </a:lnTo>
                  <a:lnTo>
                    <a:pt x="482" y="910"/>
                  </a:lnTo>
                  <a:lnTo>
                    <a:pt x="482" y="906"/>
                  </a:lnTo>
                  <a:lnTo>
                    <a:pt x="478" y="896"/>
                  </a:lnTo>
                  <a:lnTo>
                    <a:pt x="472" y="886"/>
                  </a:lnTo>
                  <a:lnTo>
                    <a:pt x="472" y="882"/>
                  </a:lnTo>
                  <a:lnTo>
                    <a:pt x="478" y="870"/>
                  </a:lnTo>
                  <a:lnTo>
                    <a:pt x="480" y="864"/>
                  </a:lnTo>
                  <a:lnTo>
                    <a:pt x="482" y="858"/>
                  </a:lnTo>
                  <a:lnTo>
                    <a:pt x="482" y="854"/>
                  </a:lnTo>
                  <a:lnTo>
                    <a:pt x="480" y="848"/>
                  </a:lnTo>
                  <a:lnTo>
                    <a:pt x="478" y="842"/>
                  </a:lnTo>
                  <a:lnTo>
                    <a:pt x="482" y="834"/>
                  </a:lnTo>
                  <a:lnTo>
                    <a:pt x="486" y="826"/>
                  </a:lnTo>
                  <a:lnTo>
                    <a:pt x="486" y="820"/>
                  </a:lnTo>
                  <a:lnTo>
                    <a:pt x="486" y="812"/>
                  </a:lnTo>
                  <a:lnTo>
                    <a:pt x="484" y="808"/>
                  </a:lnTo>
                  <a:lnTo>
                    <a:pt x="480" y="804"/>
                  </a:lnTo>
                  <a:lnTo>
                    <a:pt x="488" y="790"/>
                  </a:lnTo>
                  <a:lnTo>
                    <a:pt x="492" y="776"/>
                  </a:lnTo>
                  <a:lnTo>
                    <a:pt x="494" y="760"/>
                  </a:lnTo>
                  <a:lnTo>
                    <a:pt x="496" y="746"/>
                  </a:lnTo>
                  <a:lnTo>
                    <a:pt x="500" y="712"/>
                  </a:lnTo>
                  <a:lnTo>
                    <a:pt x="504" y="690"/>
                  </a:lnTo>
                  <a:lnTo>
                    <a:pt x="510" y="668"/>
                  </a:lnTo>
                  <a:lnTo>
                    <a:pt x="522" y="642"/>
                  </a:lnTo>
                  <a:lnTo>
                    <a:pt x="538" y="612"/>
                  </a:lnTo>
                  <a:lnTo>
                    <a:pt x="560" y="578"/>
                  </a:lnTo>
                  <a:lnTo>
                    <a:pt x="590" y="542"/>
                  </a:lnTo>
                  <a:lnTo>
                    <a:pt x="606" y="518"/>
                  </a:lnTo>
                  <a:lnTo>
                    <a:pt x="622" y="494"/>
                  </a:lnTo>
                  <a:lnTo>
                    <a:pt x="634" y="470"/>
                  </a:lnTo>
                  <a:lnTo>
                    <a:pt x="644" y="444"/>
                  </a:lnTo>
                  <a:lnTo>
                    <a:pt x="654" y="416"/>
                  </a:lnTo>
                  <a:lnTo>
                    <a:pt x="660" y="388"/>
                  </a:lnTo>
                  <a:lnTo>
                    <a:pt x="662" y="360"/>
                  </a:lnTo>
                  <a:lnTo>
                    <a:pt x="664" y="332"/>
                  </a:lnTo>
                  <a:lnTo>
                    <a:pt x="662" y="298"/>
                  </a:lnTo>
                  <a:lnTo>
                    <a:pt x="658" y="266"/>
                  </a:lnTo>
                  <a:lnTo>
                    <a:pt x="650" y="234"/>
                  </a:lnTo>
                  <a:lnTo>
                    <a:pt x="638" y="204"/>
                  </a:lnTo>
                  <a:lnTo>
                    <a:pt x="624" y="174"/>
                  </a:lnTo>
                  <a:lnTo>
                    <a:pt x="608" y="146"/>
                  </a:lnTo>
                  <a:lnTo>
                    <a:pt x="588" y="122"/>
                  </a:lnTo>
                  <a:lnTo>
                    <a:pt x="566" y="98"/>
                  </a:lnTo>
                  <a:lnTo>
                    <a:pt x="544" y="76"/>
                  </a:lnTo>
                  <a:lnTo>
                    <a:pt x="518" y="58"/>
                  </a:lnTo>
                  <a:lnTo>
                    <a:pt x="490" y="40"/>
                  </a:lnTo>
                  <a:lnTo>
                    <a:pt x="462" y="26"/>
                  </a:lnTo>
                  <a:lnTo>
                    <a:pt x="430" y="16"/>
                  </a:lnTo>
                  <a:lnTo>
                    <a:pt x="398" y="8"/>
                  </a:lnTo>
                  <a:lnTo>
                    <a:pt x="366" y="2"/>
                  </a:lnTo>
                  <a:lnTo>
                    <a:pt x="332" y="0"/>
                  </a:lnTo>
                  <a:lnTo>
                    <a:pt x="298" y="2"/>
                  </a:lnTo>
                  <a:lnTo>
                    <a:pt x="266" y="8"/>
                  </a:lnTo>
                  <a:lnTo>
                    <a:pt x="234" y="16"/>
                  </a:lnTo>
                  <a:lnTo>
                    <a:pt x="202" y="26"/>
                  </a:lnTo>
                  <a:lnTo>
                    <a:pt x="174" y="40"/>
                  </a:lnTo>
                  <a:lnTo>
                    <a:pt x="146" y="58"/>
                  </a:lnTo>
                  <a:lnTo>
                    <a:pt x="120" y="76"/>
                  </a:lnTo>
                  <a:lnTo>
                    <a:pt x="98" y="98"/>
                  </a:lnTo>
                  <a:lnTo>
                    <a:pt x="76" y="122"/>
                  </a:lnTo>
                  <a:lnTo>
                    <a:pt x="56" y="146"/>
                  </a:lnTo>
                  <a:lnTo>
                    <a:pt x="40" y="174"/>
                  </a:lnTo>
                  <a:lnTo>
                    <a:pt x="26" y="204"/>
                  </a:lnTo>
                  <a:lnTo>
                    <a:pt x="14" y="234"/>
                  </a:lnTo>
                  <a:lnTo>
                    <a:pt x="6" y="266"/>
                  </a:lnTo>
                  <a:lnTo>
                    <a:pt x="2" y="298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Freeform 30">
              <a:extLst>
                <a:ext uri="{FF2B5EF4-FFF2-40B4-BE49-F238E27FC236}">
                  <a16:creationId xmlns:a16="http://schemas.microsoft.com/office/drawing/2014/main" id="{91AE3226-59EA-405C-B60C-7C106272C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2688"/>
              <a:ext cx="624" cy="792"/>
            </a:xfrm>
            <a:custGeom>
              <a:avLst/>
              <a:gdLst>
                <a:gd name="T0" fmla="*/ 422 w 624"/>
                <a:gd name="T1" fmla="*/ 792 h 792"/>
                <a:gd name="T2" fmla="*/ 442 w 624"/>
                <a:gd name="T3" fmla="*/ 776 h 792"/>
                <a:gd name="T4" fmla="*/ 452 w 624"/>
                <a:gd name="T5" fmla="*/ 756 h 792"/>
                <a:gd name="T6" fmla="*/ 458 w 624"/>
                <a:gd name="T7" fmla="*/ 702 h 792"/>
                <a:gd name="T8" fmla="*/ 464 w 624"/>
                <a:gd name="T9" fmla="*/ 668 h 792"/>
                <a:gd name="T10" fmla="*/ 478 w 624"/>
                <a:gd name="T11" fmla="*/ 624 h 792"/>
                <a:gd name="T12" fmla="*/ 508 w 624"/>
                <a:gd name="T13" fmla="*/ 572 h 792"/>
                <a:gd name="T14" fmla="*/ 554 w 624"/>
                <a:gd name="T15" fmla="*/ 508 h 792"/>
                <a:gd name="T16" fmla="*/ 570 w 624"/>
                <a:gd name="T17" fmla="*/ 488 h 792"/>
                <a:gd name="T18" fmla="*/ 596 w 624"/>
                <a:gd name="T19" fmla="*/ 442 h 792"/>
                <a:gd name="T20" fmla="*/ 614 w 624"/>
                <a:gd name="T21" fmla="*/ 392 h 792"/>
                <a:gd name="T22" fmla="*/ 622 w 624"/>
                <a:gd name="T23" fmla="*/ 340 h 792"/>
                <a:gd name="T24" fmla="*/ 624 w 624"/>
                <a:gd name="T25" fmla="*/ 312 h 792"/>
                <a:gd name="T26" fmla="*/ 618 w 624"/>
                <a:gd name="T27" fmla="*/ 250 h 792"/>
                <a:gd name="T28" fmla="*/ 600 w 624"/>
                <a:gd name="T29" fmla="*/ 190 h 792"/>
                <a:gd name="T30" fmla="*/ 570 w 624"/>
                <a:gd name="T31" fmla="*/ 138 h 792"/>
                <a:gd name="T32" fmla="*/ 532 w 624"/>
                <a:gd name="T33" fmla="*/ 92 h 792"/>
                <a:gd name="T34" fmla="*/ 486 w 624"/>
                <a:gd name="T35" fmla="*/ 54 h 792"/>
                <a:gd name="T36" fmla="*/ 434 w 624"/>
                <a:gd name="T37" fmla="*/ 24 h 792"/>
                <a:gd name="T38" fmla="*/ 374 w 624"/>
                <a:gd name="T39" fmla="*/ 6 h 792"/>
                <a:gd name="T40" fmla="*/ 312 w 624"/>
                <a:gd name="T41" fmla="*/ 0 h 792"/>
                <a:gd name="T42" fmla="*/ 280 w 624"/>
                <a:gd name="T43" fmla="*/ 2 h 792"/>
                <a:gd name="T44" fmla="*/ 220 w 624"/>
                <a:gd name="T45" fmla="*/ 14 h 792"/>
                <a:gd name="T46" fmla="*/ 164 w 624"/>
                <a:gd name="T47" fmla="*/ 38 h 792"/>
                <a:gd name="T48" fmla="*/ 114 w 624"/>
                <a:gd name="T49" fmla="*/ 72 h 792"/>
                <a:gd name="T50" fmla="*/ 72 w 624"/>
                <a:gd name="T51" fmla="*/ 114 h 792"/>
                <a:gd name="T52" fmla="*/ 38 w 624"/>
                <a:gd name="T53" fmla="*/ 164 h 792"/>
                <a:gd name="T54" fmla="*/ 14 w 624"/>
                <a:gd name="T55" fmla="*/ 220 h 792"/>
                <a:gd name="T56" fmla="*/ 2 w 624"/>
                <a:gd name="T57" fmla="*/ 280 h 792"/>
                <a:gd name="T58" fmla="*/ 0 w 624"/>
                <a:gd name="T59" fmla="*/ 312 h 792"/>
                <a:gd name="T60" fmla="*/ 4 w 624"/>
                <a:gd name="T61" fmla="*/ 366 h 792"/>
                <a:gd name="T62" fmla="*/ 18 w 624"/>
                <a:gd name="T63" fmla="*/ 418 h 792"/>
                <a:gd name="T64" fmla="*/ 40 w 624"/>
                <a:gd name="T65" fmla="*/ 466 h 792"/>
                <a:gd name="T66" fmla="*/ 70 w 624"/>
                <a:gd name="T67" fmla="*/ 508 h 792"/>
                <a:gd name="T68" fmla="*/ 96 w 624"/>
                <a:gd name="T69" fmla="*/ 542 h 792"/>
                <a:gd name="T70" fmla="*/ 134 w 624"/>
                <a:gd name="T71" fmla="*/ 600 h 792"/>
                <a:gd name="T72" fmla="*/ 154 w 624"/>
                <a:gd name="T73" fmla="*/ 648 h 792"/>
                <a:gd name="T74" fmla="*/ 164 w 624"/>
                <a:gd name="T75" fmla="*/ 686 h 792"/>
                <a:gd name="T76" fmla="*/ 168 w 624"/>
                <a:gd name="T77" fmla="*/ 732 h 792"/>
                <a:gd name="T78" fmla="*/ 176 w 624"/>
                <a:gd name="T79" fmla="*/ 766 h 792"/>
                <a:gd name="T80" fmla="*/ 190 w 624"/>
                <a:gd name="T81" fmla="*/ 784 h 792"/>
                <a:gd name="T82" fmla="*/ 422 w 624"/>
                <a:gd name="T83" fmla="*/ 792 h 79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4"/>
                <a:gd name="T127" fmla="*/ 0 h 792"/>
                <a:gd name="T128" fmla="*/ 624 w 624"/>
                <a:gd name="T129" fmla="*/ 792 h 79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4" h="792">
                  <a:moveTo>
                    <a:pt x="422" y="792"/>
                  </a:moveTo>
                  <a:lnTo>
                    <a:pt x="422" y="792"/>
                  </a:lnTo>
                  <a:lnTo>
                    <a:pt x="434" y="784"/>
                  </a:lnTo>
                  <a:lnTo>
                    <a:pt x="442" y="776"/>
                  </a:lnTo>
                  <a:lnTo>
                    <a:pt x="448" y="766"/>
                  </a:lnTo>
                  <a:lnTo>
                    <a:pt x="452" y="756"/>
                  </a:lnTo>
                  <a:lnTo>
                    <a:pt x="456" y="732"/>
                  </a:lnTo>
                  <a:lnTo>
                    <a:pt x="458" y="702"/>
                  </a:lnTo>
                  <a:lnTo>
                    <a:pt x="460" y="686"/>
                  </a:lnTo>
                  <a:lnTo>
                    <a:pt x="464" y="668"/>
                  </a:lnTo>
                  <a:lnTo>
                    <a:pt x="470" y="648"/>
                  </a:lnTo>
                  <a:lnTo>
                    <a:pt x="478" y="624"/>
                  </a:lnTo>
                  <a:lnTo>
                    <a:pt x="490" y="600"/>
                  </a:lnTo>
                  <a:lnTo>
                    <a:pt x="508" y="572"/>
                  </a:lnTo>
                  <a:lnTo>
                    <a:pt x="528" y="542"/>
                  </a:lnTo>
                  <a:lnTo>
                    <a:pt x="554" y="508"/>
                  </a:lnTo>
                  <a:lnTo>
                    <a:pt x="570" y="488"/>
                  </a:lnTo>
                  <a:lnTo>
                    <a:pt x="584" y="466"/>
                  </a:lnTo>
                  <a:lnTo>
                    <a:pt x="596" y="442"/>
                  </a:lnTo>
                  <a:lnTo>
                    <a:pt x="606" y="418"/>
                  </a:lnTo>
                  <a:lnTo>
                    <a:pt x="614" y="392"/>
                  </a:lnTo>
                  <a:lnTo>
                    <a:pt x="620" y="366"/>
                  </a:lnTo>
                  <a:lnTo>
                    <a:pt x="622" y="340"/>
                  </a:lnTo>
                  <a:lnTo>
                    <a:pt x="624" y="312"/>
                  </a:lnTo>
                  <a:lnTo>
                    <a:pt x="622" y="280"/>
                  </a:lnTo>
                  <a:lnTo>
                    <a:pt x="618" y="250"/>
                  </a:lnTo>
                  <a:lnTo>
                    <a:pt x="610" y="220"/>
                  </a:lnTo>
                  <a:lnTo>
                    <a:pt x="600" y="190"/>
                  </a:lnTo>
                  <a:lnTo>
                    <a:pt x="586" y="164"/>
                  </a:lnTo>
                  <a:lnTo>
                    <a:pt x="570" y="138"/>
                  </a:lnTo>
                  <a:lnTo>
                    <a:pt x="552" y="114"/>
                  </a:lnTo>
                  <a:lnTo>
                    <a:pt x="532" y="92"/>
                  </a:lnTo>
                  <a:lnTo>
                    <a:pt x="510" y="72"/>
                  </a:lnTo>
                  <a:lnTo>
                    <a:pt x="486" y="54"/>
                  </a:lnTo>
                  <a:lnTo>
                    <a:pt x="460" y="38"/>
                  </a:lnTo>
                  <a:lnTo>
                    <a:pt x="434" y="24"/>
                  </a:lnTo>
                  <a:lnTo>
                    <a:pt x="404" y="14"/>
                  </a:lnTo>
                  <a:lnTo>
                    <a:pt x="374" y="6"/>
                  </a:lnTo>
                  <a:lnTo>
                    <a:pt x="344" y="2"/>
                  </a:lnTo>
                  <a:lnTo>
                    <a:pt x="312" y="0"/>
                  </a:lnTo>
                  <a:lnTo>
                    <a:pt x="280" y="2"/>
                  </a:lnTo>
                  <a:lnTo>
                    <a:pt x="250" y="6"/>
                  </a:lnTo>
                  <a:lnTo>
                    <a:pt x="220" y="14"/>
                  </a:lnTo>
                  <a:lnTo>
                    <a:pt x="190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0"/>
                  </a:lnTo>
                  <a:lnTo>
                    <a:pt x="14" y="220"/>
                  </a:lnTo>
                  <a:lnTo>
                    <a:pt x="6" y="250"/>
                  </a:lnTo>
                  <a:lnTo>
                    <a:pt x="2" y="280"/>
                  </a:lnTo>
                  <a:lnTo>
                    <a:pt x="0" y="312"/>
                  </a:lnTo>
                  <a:lnTo>
                    <a:pt x="2" y="340"/>
                  </a:lnTo>
                  <a:lnTo>
                    <a:pt x="4" y="366"/>
                  </a:lnTo>
                  <a:lnTo>
                    <a:pt x="10" y="392"/>
                  </a:lnTo>
                  <a:lnTo>
                    <a:pt x="18" y="418"/>
                  </a:lnTo>
                  <a:lnTo>
                    <a:pt x="28" y="442"/>
                  </a:lnTo>
                  <a:lnTo>
                    <a:pt x="40" y="466"/>
                  </a:lnTo>
                  <a:lnTo>
                    <a:pt x="54" y="488"/>
                  </a:lnTo>
                  <a:lnTo>
                    <a:pt x="70" y="508"/>
                  </a:lnTo>
                  <a:lnTo>
                    <a:pt x="96" y="542"/>
                  </a:lnTo>
                  <a:lnTo>
                    <a:pt x="116" y="572"/>
                  </a:lnTo>
                  <a:lnTo>
                    <a:pt x="134" y="600"/>
                  </a:lnTo>
                  <a:lnTo>
                    <a:pt x="146" y="624"/>
                  </a:lnTo>
                  <a:lnTo>
                    <a:pt x="154" y="648"/>
                  </a:lnTo>
                  <a:lnTo>
                    <a:pt x="160" y="668"/>
                  </a:lnTo>
                  <a:lnTo>
                    <a:pt x="164" y="686"/>
                  </a:lnTo>
                  <a:lnTo>
                    <a:pt x="166" y="702"/>
                  </a:lnTo>
                  <a:lnTo>
                    <a:pt x="168" y="732"/>
                  </a:lnTo>
                  <a:lnTo>
                    <a:pt x="172" y="756"/>
                  </a:lnTo>
                  <a:lnTo>
                    <a:pt x="176" y="766"/>
                  </a:lnTo>
                  <a:lnTo>
                    <a:pt x="182" y="776"/>
                  </a:lnTo>
                  <a:lnTo>
                    <a:pt x="190" y="784"/>
                  </a:lnTo>
                  <a:lnTo>
                    <a:pt x="202" y="792"/>
                  </a:lnTo>
                  <a:lnTo>
                    <a:pt x="422" y="7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Freeform 31">
              <a:extLst>
                <a:ext uri="{FF2B5EF4-FFF2-40B4-BE49-F238E27FC236}">
                  <a16:creationId xmlns:a16="http://schemas.microsoft.com/office/drawing/2014/main" id="{D78F50BA-D89D-4BF2-A2E0-01071164F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2688"/>
              <a:ext cx="624" cy="792"/>
            </a:xfrm>
            <a:custGeom>
              <a:avLst/>
              <a:gdLst>
                <a:gd name="T0" fmla="*/ 422 w 624"/>
                <a:gd name="T1" fmla="*/ 792 h 792"/>
                <a:gd name="T2" fmla="*/ 442 w 624"/>
                <a:gd name="T3" fmla="*/ 776 h 792"/>
                <a:gd name="T4" fmla="*/ 452 w 624"/>
                <a:gd name="T5" fmla="*/ 756 h 792"/>
                <a:gd name="T6" fmla="*/ 458 w 624"/>
                <a:gd name="T7" fmla="*/ 702 h 792"/>
                <a:gd name="T8" fmla="*/ 464 w 624"/>
                <a:gd name="T9" fmla="*/ 668 h 792"/>
                <a:gd name="T10" fmla="*/ 478 w 624"/>
                <a:gd name="T11" fmla="*/ 624 h 792"/>
                <a:gd name="T12" fmla="*/ 508 w 624"/>
                <a:gd name="T13" fmla="*/ 572 h 792"/>
                <a:gd name="T14" fmla="*/ 554 w 624"/>
                <a:gd name="T15" fmla="*/ 508 h 792"/>
                <a:gd name="T16" fmla="*/ 570 w 624"/>
                <a:gd name="T17" fmla="*/ 488 h 792"/>
                <a:gd name="T18" fmla="*/ 596 w 624"/>
                <a:gd name="T19" fmla="*/ 442 h 792"/>
                <a:gd name="T20" fmla="*/ 614 w 624"/>
                <a:gd name="T21" fmla="*/ 392 h 792"/>
                <a:gd name="T22" fmla="*/ 622 w 624"/>
                <a:gd name="T23" fmla="*/ 340 h 792"/>
                <a:gd name="T24" fmla="*/ 624 w 624"/>
                <a:gd name="T25" fmla="*/ 312 h 792"/>
                <a:gd name="T26" fmla="*/ 618 w 624"/>
                <a:gd name="T27" fmla="*/ 250 h 792"/>
                <a:gd name="T28" fmla="*/ 600 w 624"/>
                <a:gd name="T29" fmla="*/ 190 h 792"/>
                <a:gd name="T30" fmla="*/ 570 w 624"/>
                <a:gd name="T31" fmla="*/ 138 h 792"/>
                <a:gd name="T32" fmla="*/ 532 w 624"/>
                <a:gd name="T33" fmla="*/ 92 h 792"/>
                <a:gd name="T34" fmla="*/ 486 w 624"/>
                <a:gd name="T35" fmla="*/ 54 h 792"/>
                <a:gd name="T36" fmla="*/ 434 w 624"/>
                <a:gd name="T37" fmla="*/ 24 h 792"/>
                <a:gd name="T38" fmla="*/ 374 w 624"/>
                <a:gd name="T39" fmla="*/ 6 h 792"/>
                <a:gd name="T40" fmla="*/ 312 w 624"/>
                <a:gd name="T41" fmla="*/ 0 h 792"/>
                <a:gd name="T42" fmla="*/ 280 w 624"/>
                <a:gd name="T43" fmla="*/ 2 h 792"/>
                <a:gd name="T44" fmla="*/ 220 w 624"/>
                <a:gd name="T45" fmla="*/ 14 h 792"/>
                <a:gd name="T46" fmla="*/ 164 w 624"/>
                <a:gd name="T47" fmla="*/ 38 h 792"/>
                <a:gd name="T48" fmla="*/ 114 w 624"/>
                <a:gd name="T49" fmla="*/ 72 h 792"/>
                <a:gd name="T50" fmla="*/ 72 w 624"/>
                <a:gd name="T51" fmla="*/ 114 h 792"/>
                <a:gd name="T52" fmla="*/ 38 w 624"/>
                <a:gd name="T53" fmla="*/ 164 h 792"/>
                <a:gd name="T54" fmla="*/ 14 w 624"/>
                <a:gd name="T55" fmla="*/ 220 h 792"/>
                <a:gd name="T56" fmla="*/ 2 w 624"/>
                <a:gd name="T57" fmla="*/ 280 h 792"/>
                <a:gd name="T58" fmla="*/ 0 w 624"/>
                <a:gd name="T59" fmla="*/ 312 h 792"/>
                <a:gd name="T60" fmla="*/ 4 w 624"/>
                <a:gd name="T61" fmla="*/ 366 h 792"/>
                <a:gd name="T62" fmla="*/ 18 w 624"/>
                <a:gd name="T63" fmla="*/ 418 h 792"/>
                <a:gd name="T64" fmla="*/ 40 w 624"/>
                <a:gd name="T65" fmla="*/ 466 h 792"/>
                <a:gd name="T66" fmla="*/ 70 w 624"/>
                <a:gd name="T67" fmla="*/ 508 h 792"/>
                <a:gd name="T68" fmla="*/ 96 w 624"/>
                <a:gd name="T69" fmla="*/ 542 h 792"/>
                <a:gd name="T70" fmla="*/ 134 w 624"/>
                <a:gd name="T71" fmla="*/ 600 h 792"/>
                <a:gd name="T72" fmla="*/ 154 w 624"/>
                <a:gd name="T73" fmla="*/ 648 h 792"/>
                <a:gd name="T74" fmla="*/ 164 w 624"/>
                <a:gd name="T75" fmla="*/ 686 h 792"/>
                <a:gd name="T76" fmla="*/ 168 w 624"/>
                <a:gd name="T77" fmla="*/ 732 h 792"/>
                <a:gd name="T78" fmla="*/ 176 w 624"/>
                <a:gd name="T79" fmla="*/ 766 h 792"/>
                <a:gd name="T80" fmla="*/ 190 w 624"/>
                <a:gd name="T81" fmla="*/ 784 h 7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24"/>
                <a:gd name="T124" fmla="*/ 0 h 792"/>
                <a:gd name="T125" fmla="*/ 624 w 624"/>
                <a:gd name="T126" fmla="*/ 792 h 7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24" h="792">
                  <a:moveTo>
                    <a:pt x="422" y="792"/>
                  </a:moveTo>
                  <a:lnTo>
                    <a:pt x="422" y="792"/>
                  </a:lnTo>
                  <a:lnTo>
                    <a:pt x="434" y="784"/>
                  </a:lnTo>
                  <a:lnTo>
                    <a:pt x="442" y="776"/>
                  </a:lnTo>
                  <a:lnTo>
                    <a:pt x="448" y="766"/>
                  </a:lnTo>
                  <a:lnTo>
                    <a:pt x="452" y="756"/>
                  </a:lnTo>
                  <a:lnTo>
                    <a:pt x="456" y="732"/>
                  </a:lnTo>
                  <a:lnTo>
                    <a:pt x="458" y="702"/>
                  </a:lnTo>
                  <a:lnTo>
                    <a:pt x="460" y="686"/>
                  </a:lnTo>
                  <a:lnTo>
                    <a:pt x="464" y="668"/>
                  </a:lnTo>
                  <a:lnTo>
                    <a:pt x="470" y="648"/>
                  </a:lnTo>
                  <a:lnTo>
                    <a:pt x="478" y="624"/>
                  </a:lnTo>
                  <a:lnTo>
                    <a:pt x="490" y="600"/>
                  </a:lnTo>
                  <a:lnTo>
                    <a:pt x="508" y="572"/>
                  </a:lnTo>
                  <a:lnTo>
                    <a:pt x="528" y="542"/>
                  </a:lnTo>
                  <a:lnTo>
                    <a:pt x="554" y="508"/>
                  </a:lnTo>
                  <a:lnTo>
                    <a:pt x="570" y="488"/>
                  </a:lnTo>
                  <a:lnTo>
                    <a:pt x="584" y="466"/>
                  </a:lnTo>
                  <a:lnTo>
                    <a:pt x="596" y="442"/>
                  </a:lnTo>
                  <a:lnTo>
                    <a:pt x="606" y="418"/>
                  </a:lnTo>
                  <a:lnTo>
                    <a:pt x="614" y="392"/>
                  </a:lnTo>
                  <a:lnTo>
                    <a:pt x="620" y="366"/>
                  </a:lnTo>
                  <a:lnTo>
                    <a:pt x="622" y="340"/>
                  </a:lnTo>
                  <a:lnTo>
                    <a:pt x="624" y="312"/>
                  </a:lnTo>
                  <a:lnTo>
                    <a:pt x="622" y="280"/>
                  </a:lnTo>
                  <a:lnTo>
                    <a:pt x="618" y="250"/>
                  </a:lnTo>
                  <a:lnTo>
                    <a:pt x="610" y="220"/>
                  </a:lnTo>
                  <a:lnTo>
                    <a:pt x="600" y="190"/>
                  </a:lnTo>
                  <a:lnTo>
                    <a:pt x="586" y="164"/>
                  </a:lnTo>
                  <a:lnTo>
                    <a:pt x="570" y="138"/>
                  </a:lnTo>
                  <a:lnTo>
                    <a:pt x="552" y="114"/>
                  </a:lnTo>
                  <a:lnTo>
                    <a:pt x="532" y="92"/>
                  </a:lnTo>
                  <a:lnTo>
                    <a:pt x="510" y="72"/>
                  </a:lnTo>
                  <a:lnTo>
                    <a:pt x="486" y="54"/>
                  </a:lnTo>
                  <a:lnTo>
                    <a:pt x="460" y="38"/>
                  </a:lnTo>
                  <a:lnTo>
                    <a:pt x="434" y="24"/>
                  </a:lnTo>
                  <a:lnTo>
                    <a:pt x="404" y="14"/>
                  </a:lnTo>
                  <a:lnTo>
                    <a:pt x="374" y="6"/>
                  </a:lnTo>
                  <a:lnTo>
                    <a:pt x="344" y="2"/>
                  </a:lnTo>
                  <a:lnTo>
                    <a:pt x="312" y="0"/>
                  </a:lnTo>
                  <a:lnTo>
                    <a:pt x="280" y="2"/>
                  </a:lnTo>
                  <a:lnTo>
                    <a:pt x="250" y="6"/>
                  </a:lnTo>
                  <a:lnTo>
                    <a:pt x="220" y="14"/>
                  </a:lnTo>
                  <a:lnTo>
                    <a:pt x="190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0"/>
                  </a:lnTo>
                  <a:lnTo>
                    <a:pt x="14" y="220"/>
                  </a:lnTo>
                  <a:lnTo>
                    <a:pt x="6" y="250"/>
                  </a:lnTo>
                  <a:lnTo>
                    <a:pt x="2" y="280"/>
                  </a:lnTo>
                  <a:lnTo>
                    <a:pt x="0" y="312"/>
                  </a:lnTo>
                  <a:lnTo>
                    <a:pt x="2" y="340"/>
                  </a:lnTo>
                  <a:lnTo>
                    <a:pt x="4" y="366"/>
                  </a:lnTo>
                  <a:lnTo>
                    <a:pt x="10" y="392"/>
                  </a:lnTo>
                  <a:lnTo>
                    <a:pt x="18" y="418"/>
                  </a:lnTo>
                  <a:lnTo>
                    <a:pt x="28" y="442"/>
                  </a:lnTo>
                  <a:lnTo>
                    <a:pt x="40" y="466"/>
                  </a:lnTo>
                  <a:lnTo>
                    <a:pt x="54" y="488"/>
                  </a:lnTo>
                  <a:lnTo>
                    <a:pt x="70" y="508"/>
                  </a:lnTo>
                  <a:lnTo>
                    <a:pt x="96" y="542"/>
                  </a:lnTo>
                  <a:lnTo>
                    <a:pt x="116" y="572"/>
                  </a:lnTo>
                  <a:lnTo>
                    <a:pt x="134" y="600"/>
                  </a:lnTo>
                  <a:lnTo>
                    <a:pt x="146" y="624"/>
                  </a:lnTo>
                  <a:lnTo>
                    <a:pt x="154" y="648"/>
                  </a:lnTo>
                  <a:lnTo>
                    <a:pt x="160" y="668"/>
                  </a:lnTo>
                  <a:lnTo>
                    <a:pt x="164" y="686"/>
                  </a:lnTo>
                  <a:lnTo>
                    <a:pt x="166" y="702"/>
                  </a:lnTo>
                  <a:lnTo>
                    <a:pt x="168" y="732"/>
                  </a:lnTo>
                  <a:lnTo>
                    <a:pt x="172" y="756"/>
                  </a:lnTo>
                  <a:lnTo>
                    <a:pt x="176" y="766"/>
                  </a:lnTo>
                  <a:lnTo>
                    <a:pt x="182" y="776"/>
                  </a:lnTo>
                  <a:lnTo>
                    <a:pt x="190" y="784"/>
                  </a:lnTo>
                  <a:lnTo>
                    <a:pt x="202" y="79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Freeform 32">
              <a:extLst>
                <a:ext uri="{FF2B5EF4-FFF2-40B4-BE49-F238E27FC236}">
                  <a16:creationId xmlns:a16="http://schemas.microsoft.com/office/drawing/2014/main" id="{17B13469-F17D-48F6-9BC6-E6AFE7FEB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2710"/>
              <a:ext cx="624" cy="770"/>
            </a:xfrm>
            <a:custGeom>
              <a:avLst/>
              <a:gdLst>
                <a:gd name="T0" fmla="*/ 422 w 624"/>
                <a:gd name="T1" fmla="*/ 770 h 770"/>
                <a:gd name="T2" fmla="*/ 442 w 624"/>
                <a:gd name="T3" fmla="*/ 754 h 770"/>
                <a:gd name="T4" fmla="*/ 452 w 624"/>
                <a:gd name="T5" fmla="*/ 734 h 770"/>
                <a:gd name="T6" fmla="*/ 458 w 624"/>
                <a:gd name="T7" fmla="*/ 684 h 770"/>
                <a:gd name="T8" fmla="*/ 464 w 624"/>
                <a:gd name="T9" fmla="*/ 650 h 770"/>
                <a:gd name="T10" fmla="*/ 478 w 624"/>
                <a:gd name="T11" fmla="*/ 608 h 770"/>
                <a:gd name="T12" fmla="*/ 508 w 624"/>
                <a:gd name="T13" fmla="*/ 556 h 770"/>
                <a:gd name="T14" fmla="*/ 554 w 624"/>
                <a:gd name="T15" fmla="*/ 494 h 770"/>
                <a:gd name="T16" fmla="*/ 570 w 624"/>
                <a:gd name="T17" fmla="*/ 474 h 770"/>
                <a:gd name="T18" fmla="*/ 596 w 624"/>
                <a:gd name="T19" fmla="*/ 430 h 770"/>
                <a:gd name="T20" fmla="*/ 614 w 624"/>
                <a:gd name="T21" fmla="*/ 382 h 770"/>
                <a:gd name="T22" fmla="*/ 622 w 624"/>
                <a:gd name="T23" fmla="*/ 330 h 770"/>
                <a:gd name="T24" fmla="*/ 624 w 624"/>
                <a:gd name="T25" fmla="*/ 304 h 770"/>
                <a:gd name="T26" fmla="*/ 618 w 624"/>
                <a:gd name="T27" fmla="*/ 242 h 770"/>
                <a:gd name="T28" fmla="*/ 600 w 624"/>
                <a:gd name="T29" fmla="*/ 186 h 770"/>
                <a:gd name="T30" fmla="*/ 570 w 624"/>
                <a:gd name="T31" fmla="*/ 134 h 770"/>
                <a:gd name="T32" fmla="*/ 532 w 624"/>
                <a:gd name="T33" fmla="*/ 88 h 770"/>
                <a:gd name="T34" fmla="*/ 486 w 624"/>
                <a:gd name="T35" fmla="*/ 52 h 770"/>
                <a:gd name="T36" fmla="*/ 434 w 624"/>
                <a:gd name="T37" fmla="*/ 24 h 770"/>
                <a:gd name="T38" fmla="*/ 374 w 624"/>
                <a:gd name="T39" fmla="*/ 6 h 770"/>
                <a:gd name="T40" fmla="*/ 312 w 624"/>
                <a:gd name="T41" fmla="*/ 0 h 770"/>
                <a:gd name="T42" fmla="*/ 280 w 624"/>
                <a:gd name="T43" fmla="*/ 2 h 770"/>
                <a:gd name="T44" fmla="*/ 220 w 624"/>
                <a:gd name="T45" fmla="*/ 14 h 770"/>
                <a:gd name="T46" fmla="*/ 164 w 624"/>
                <a:gd name="T47" fmla="*/ 36 h 770"/>
                <a:gd name="T48" fmla="*/ 114 w 624"/>
                <a:gd name="T49" fmla="*/ 70 h 770"/>
                <a:gd name="T50" fmla="*/ 72 w 624"/>
                <a:gd name="T51" fmla="*/ 110 h 770"/>
                <a:gd name="T52" fmla="*/ 38 w 624"/>
                <a:gd name="T53" fmla="*/ 158 h 770"/>
                <a:gd name="T54" fmla="*/ 14 w 624"/>
                <a:gd name="T55" fmla="*/ 214 h 770"/>
                <a:gd name="T56" fmla="*/ 2 w 624"/>
                <a:gd name="T57" fmla="*/ 272 h 770"/>
                <a:gd name="T58" fmla="*/ 0 w 624"/>
                <a:gd name="T59" fmla="*/ 304 h 770"/>
                <a:gd name="T60" fmla="*/ 4 w 624"/>
                <a:gd name="T61" fmla="*/ 356 h 770"/>
                <a:gd name="T62" fmla="*/ 18 w 624"/>
                <a:gd name="T63" fmla="*/ 406 h 770"/>
                <a:gd name="T64" fmla="*/ 40 w 624"/>
                <a:gd name="T65" fmla="*/ 452 h 770"/>
                <a:gd name="T66" fmla="*/ 70 w 624"/>
                <a:gd name="T67" fmla="*/ 494 h 770"/>
                <a:gd name="T68" fmla="*/ 96 w 624"/>
                <a:gd name="T69" fmla="*/ 526 h 770"/>
                <a:gd name="T70" fmla="*/ 134 w 624"/>
                <a:gd name="T71" fmla="*/ 582 h 770"/>
                <a:gd name="T72" fmla="*/ 154 w 624"/>
                <a:gd name="T73" fmla="*/ 630 h 770"/>
                <a:gd name="T74" fmla="*/ 164 w 624"/>
                <a:gd name="T75" fmla="*/ 668 h 770"/>
                <a:gd name="T76" fmla="*/ 168 w 624"/>
                <a:gd name="T77" fmla="*/ 712 h 770"/>
                <a:gd name="T78" fmla="*/ 176 w 624"/>
                <a:gd name="T79" fmla="*/ 744 h 770"/>
                <a:gd name="T80" fmla="*/ 190 w 624"/>
                <a:gd name="T81" fmla="*/ 762 h 770"/>
                <a:gd name="T82" fmla="*/ 422 w 624"/>
                <a:gd name="T83" fmla="*/ 770 h 7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4"/>
                <a:gd name="T127" fmla="*/ 0 h 770"/>
                <a:gd name="T128" fmla="*/ 624 w 624"/>
                <a:gd name="T129" fmla="*/ 770 h 77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4" h="770">
                  <a:moveTo>
                    <a:pt x="422" y="770"/>
                  </a:moveTo>
                  <a:lnTo>
                    <a:pt x="422" y="770"/>
                  </a:lnTo>
                  <a:lnTo>
                    <a:pt x="434" y="762"/>
                  </a:lnTo>
                  <a:lnTo>
                    <a:pt x="442" y="754"/>
                  </a:lnTo>
                  <a:lnTo>
                    <a:pt x="448" y="744"/>
                  </a:lnTo>
                  <a:lnTo>
                    <a:pt x="452" y="734"/>
                  </a:lnTo>
                  <a:lnTo>
                    <a:pt x="456" y="712"/>
                  </a:lnTo>
                  <a:lnTo>
                    <a:pt x="458" y="684"/>
                  </a:lnTo>
                  <a:lnTo>
                    <a:pt x="460" y="668"/>
                  </a:lnTo>
                  <a:lnTo>
                    <a:pt x="464" y="650"/>
                  </a:lnTo>
                  <a:lnTo>
                    <a:pt x="470" y="630"/>
                  </a:lnTo>
                  <a:lnTo>
                    <a:pt x="478" y="608"/>
                  </a:lnTo>
                  <a:lnTo>
                    <a:pt x="490" y="582"/>
                  </a:lnTo>
                  <a:lnTo>
                    <a:pt x="508" y="556"/>
                  </a:lnTo>
                  <a:lnTo>
                    <a:pt x="528" y="526"/>
                  </a:lnTo>
                  <a:lnTo>
                    <a:pt x="554" y="494"/>
                  </a:lnTo>
                  <a:lnTo>
                    <a:pt x="570" y="474"/>
                  </a:lnTo>
                  <a:lnTo>
                    <a:pt x="584" y="452"/>
                  </a:lnTo>
                  <a:lnTo>
                    <a:pt x="596" y="430"/>
                  </a:lnTo>
                  <a:lnTo>
                    <a:pt x="606" y="406"/>
                  </a:lnTo>
                  <a:lnTo>
                    <a:pt x="614" y="382"/>
                  </a:lnTo>
                  <a:lnTo>
                    <a:pt x="620" y="356"/>
                  </a:lnTo>
                  <a:lnTo>
                    <a:pt x="622" y="330"/>
                  </a:lnTo>
                  <a:lnTo>
                    <a:pt x="624" y="304"/>
                  </a:lnTo>
                  <a:lnTo>
                    <a:pt x="622" y="272"/>
                  </a:lnTo>
                  <a:lnTo>
                    <a:pt x="618" y="242"/>
                  </a:lnTo>
                  <a:lnTo>
                    <a:pt x="610" y="214"/>
                  </a:lnTo>
                  <a:lnTo>
                    <a:pt x="600" y="186"/>
                  </a:lnTo>
                  <a:lnTo>
                    <a:pt x="586" y="158"/>
                  </a:lnTo>
                  <a:lnTo>
                    <a:pt x="570" y="134"/>
                  </a:lnTo>
                  <a:lnTo>
                    <a:pt x="552" y="110"/>
                  </a:lnTo>
                  <a:lnTo>
                    <a:pt x="532" y="88"/>
                  </a:lnTo>
                  <a:lnTo>
                    <a:pt x="510" y="70"/>
                  </a:lnTo>
                  <a:lnTo>
                    <a:pt x="486" y="52"/>
                  </a:lnTo>
                  <a:lnTo>
                    <a:pt x="460" y="36"/>
                  </a:lnTo>
                  <a:lnTo>
                    <a:pt x="434" y="24"/>
                  </a:lnTo>
                  <a:lnTo>
                    <a:pt x="404" y="14"/>
                  </a:lnTo>
                  <a:lnTo>
                    <a:pt x="374" y="6"/>
                  </a:lnTo>
                  <a:lnTo>
                    <a:pt x="344" y="2"/>
                  </a:lnTo>
                  <a:lnTo>
                    <a:pt x="312" y="0"/>
                  </a:lnTo>
                  <a:lnTo>
                    <a:pt x="280" y="2"/>
                  </a:lnTo>
                  <a:lnTo>
                    <a:pt x="250" y="6"/>
                  </a:lnTo>
                  <a:lnTo>
                    <a:pt x="220" y="14"/>
                  </a:lnTo>
                  <a:lnTo>
                    <a:pt x="190" y="24"/>
                  </a:lnTo>
                  <a:lnTo>
                    <a:pt x="164" y="36"/>
                  </a:lnTo>
                  <a:lnTo>
                    <a:pt x="138" y="52"/>
                  </a:lnTo>
                  <a:lnTo>
                    <a:pt x="114" y="70"/>
                  </a:lnTo>
                  <a:lnTo>
                    <a:pt x="92" y="88"/>
                  </a:lnTo>
                  <a:lnTo>
                    <a:pt x="72" y="110"/>
                  </a:lnTo>
                  <a:lnTo>
                    <a:pt x="54" y="134"/>
                  </a:lnTo>
                  <a:lnTo>
                    <a:pt x="38" y="158"/>
                  </a:lnTo>
                  <a:lnTo>
                    <a:pt x="24" y="186"/>
                  </a:lnTo>
                  <a:lnTo>
                    <a:pt x="14" y="214"/>
                  </a:lnTo>
                  <a:lnTo>
                    <a:pt x="6" y="242"/>
                  </a:lnTo>
                  <a:lnTo>
                    <a:pt x="2" y="272"/>
                  </a:lnTo>
                  <a:lnTo>
                    <a:pt x="0" y="304"/>
                  </a:lnTo>
                  <a:lnTo>
                    <a:pt x="2" y="330"/>
                  </a:lnTo>
                  <a:lnTo>
                    <a:pt x="4" y="356"/>
                  </a:lnTo>
                  <a:lnTo>
                    <a:pt x="10" y="382"/>
                  </a:lnTo>
                  <a:lnTo>
                    <a:pt x="18" y="406"/>
                  </a:lnTo>
                  <a:lnTo>
                    <a:pt x="28" y="430"/>
                  </a:lnTo>
                  <a:lnTo>
                    <a:pt x="40" y="452"/>
                  </a:lnTo>
                  <a:lnTo>
                    <a:pt x="54" y="474"/>
                  </a:lnTo>
                  <a:lnTo>
                    <a:pt x="70" y="494"/>
                  </a:lnTo>
                  <a:lnTo>
                    <a:pt x="96" y="526"/>
                  </a:lnTo>
                  <a:lnTo>
                    <a:pt x="116" y="556"/>
                  </a:lnTo>
                  <a:lnTo>
                    <a:pt x="134" y="582"/>
                  </a:lnTo>
                  <a:lnTo>
                    <a:pt x="146" y="608"/>
                  </a:lnTo>
                  <a:lnTo>
                    <a:pt x="154" y="630"/>
                  </a:lnTo>
                  <a:lnTo>
                    <a:pt x="160" y="650"/>
                  </a:lnTo>
                  <a:lnTo>
                    <a:pt x="164" y="668"/>
                  </a:lnTo>
                  <a:lnTo>
                    <a:pt x="166" y="684"/>
                  </a:lnTo>
                  <a:lnTo>
                    <a:pt x="168" y="712"/>
                  </a:lnTo>
                  <a:lnTo>
                    <a:pt x="172" y="734"/>
                  </a:lnTo>
                  <a:lnTo>
                    <a:pt x="176" y="744"/>
                  </a:lnTo>
                  <a:lnTo>
                    <a:pt x="182" y="754"/>
                  </a:lnTo>
                  <a:lnTo>
                    <a:pt x="190" y="762"/>
                  </a:lnTo>
                  <a:lnTo>
                    <a:pt x="202" y="770"/>
                  </a:lnTo>
                  <a:lnTo>
                    <a:pt x="422" y="770"/>
                  </a:lnTo>
                  <a:close/>
                </a:path>
              </a:pathLst>
            </a:custGeom>
            <a:solidFill>
              <a:srgbClr val="FFE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Freeform 33">
              <a:extLst>
                <a:ext uri="{FF2B5EF4-FFF2-40B4-BE49-F238E27FC236}">
                  <a16:creationId xmlns:a16="http://schemas.microsoft.com/office/drawing/2014/main" id="{97C4C93D-5E04-4137-9A22-170172A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3480"/>
              <a:ext cx="268" cy="262"/>
            </a:xfrm>
            <a:custGeom>
              <a:avLst/>
              <a:gdLst>
                <a:gd name="T0" fmla="*/ 268 w 268"/>
                <a:gd name="T1" fmla="*/ 8 h 262"/>
                <a:gd name="T2" fmla="*/ 268 w 268"/>
                <a:gd name="T3" fmla="*/ 4 h 262"/>
                <a:gd name="T4" fmla="*/ 262 w 268"/>
                <a:gd name="T5" fmla="*/ 0 h 262"/>
                <a:gd name="T6" fmla="*/ 6 w 268"/>
                <a:gd name="T7" fmla="*/ 0 h 262"/>
                <a:gd name="T8" fmla="*/ 0 w 268"/>
                <a:gd name="T9" fmla="*/ 4 h 262"/>
                <a:gd name="T10" fmla="*/ 0 w 268"/>
                <a:gd name="T11" fmla="*/ 8 h 262"/>
                <a:gd name="T12" fmla="*/ 0 w 268"/>
                <a:gd name="T13" fmla="*/ 12 h 262"/>
                <a:gd name="T14" fmla="*/ 14 w 268"/>
                <a:gd name="T15" fmla="*/ 32 h 262"/>
                <a:gd name="T16" fmla="*/ 14 w 268"/>
                <a:gd name="T17" fmla="*/ 54 h 262"/>
                <a:gd name="T18" fmla="*/ 10 w 268"/>
                <a:gd name="T19" fmla="*/ 56 h 262"/>
                <a:gd name="T20" fmla="*/ 4 w 268"/>
                <a:gd name="T21" fmla="*/ 64 h 262"/>
                <a:gd name="T22" fmla="*/ 4 w 268"/>
                <a:gd name="T23" fmla="*/ 70 h 262"/>
                <a:gd name="T24" fmla="*/ 14 w 268"/>
                <a:gd name="T25" fmla="*/ 84 h 262"/>
                <a:gd name="T26" fmla="*/ 14 w 268"/>
                <a:gd name="T27" fmla="*/ 104 h 262"/>
                <a:gd name="T28" fmla="*/ 10 w 268"/>
                <a:gd name="T29" fmla="*/ 108 h 262"/>
                <a:gd name="T30" fmla="*/ 4 w 268"/>
                <a:gd name="T31" fmla="*/ 116 h 262"/>
                <a:gd name="T32" fmla="*/ 4 w 268"/>
                <a:gd name="T33" fmla="*/ 122 h 262"/>
                <a:gd name="T34" fmla="*/ 14 w 268"/>
                <a:gd name="T35" fmla="*/ 136 h 262"/>
                <a:gd name="T36" fmla="*/ 14 w 268"/>
                <a:gd name="T37" fmla="*/ 156 h 262"/>
                <a:gd name="T38" fmla="*/ 10 w 268"/>
                <a:gd name="T39" fmla="*/ 158 h 262"/>
                <a:gd name="T40" fmla="*/ 4 w 268"/>
                <a:gd name="T41" fmla="*/ 168 h 262"/>
                <a:gd name="T42" fmla="*/ 4 w 268"/>
                <a:gd name="T43" fmla="*/ 174 h 262"/>
                <a:gd name="T44" fmla="*/ 14 w 268"/>
                <a:gd name="T45" fmla="*/ 186 h 262"/>
                <a:gd name="T46" fmla="*/ 14 w 268"/>
                <a:gd name="T47" fmla="*/ 188 h 262"/>
                <a:gd name="T48" fmla="*/ 14 w 268"/>
                <a:gd name="T49" fmla="*/ 190 h 262"/>
                <a:gd name="T50" fmla="*/ 94 w 268"/>
                <a:gd name="T51" fmla="*/ 260 h 262"/>
                <a:gd name="T52" fmla="*/ 100 w 268"/>
                <a:gd name="T53" fmla="*/ 262 h 262"/>
                <a:gd name="T54" fmla="*/ 174 w 268"/>
                <a:gd name="T55" fmla="*/ 262 h 262"/>
                <a:gd name="T56" fmla="*/ 252 w 268"/>
                <a:gd name="T57" fmla="*/ 192 h 262"/>
                <a:gd name="T58" fmla="*/ 254 w 268"/>
                <a:gd name="T59" fmla="*/ 190 h 262"/>
                <a:gd name="T60" fmla="*/ 254 w 268"/>
                <a:gd name="T61" fmla="*/ 188 h 262"/>
                <a:gd name="T62" fmla="*/ 254 w 268"/>
                <a:gd name="T63" fmla="*/ 164 h 262"/>
                <a:gd name="T64" fmla="*/ 262 w 268"/>
                <a:gd name="T65" fmla="*/ 158 h 262"/>
                <a:gd name="T66" fmla="*/ 264 w 268"/>
                <a:gd name="T67" fmla="*/ 148 h 262"/>
                <a:gd name="T68" fmla="*/ 260 w 268"/>
                <a:gd name="T69" fmla="*/ 140 h 262"/>
                <a:gd name="T70" fmla="*/ 254 w 268"/>
                <a:gd name="T71" fmla="*/ 134 h 262"/>
                <a:gd name="T72" fmla="*/ 254 w 268"/>
                <a:gd name="T73" fmla="*/ 114 h 262"/>
                <a:gd name="T74" fmla="*/ 262 w 268"/>
                <a:gd name="T75" fmla="*/ 106 h 262"/>
                <a:gd name="T76" fmla="*/ 264 w 268"/>
                <a:gd name="T77" fmla="*/ 96 h 262"/>
                <a:gd name="T78" fmla="*/ 260 w 268"/>
                <a:gd name="T79" fmla="*/ 88 h 262"/>
                <a:gd name="T80" fmla="*/ 254 w 268"/>
                <a:gd name="T81" fmla="*/ 82 h 262"/>
                <a:gd name="T82" fmla="*/ 254 w 268"/>
                <a:gd name="T83" fmla="*/ 62 h 262"/>
                <a:gd name="T84" fmla="*/ 262 w 268"/>
                <a:gd name="T85" fmla="*/ 54 h 262"/>
                <a:gd name="T86" fmla="*/ 264 w 268"/>
                <a:gd name="T87" fmla="*/ 44 h 262"/>
                <a:gd name="T88" fmla="*/ 260 w 268"/>
                <a:gd name="T89" fmla="*/ 36 h 262"/>
                <a:gd name="T90" fmla="*/ 254 w 268"/>
                <a:gd name="T91" fmla="*/ 32 h 262"/>
                <a:gd name="T92" fmla="*/ 268 w 268"/>
                <a:gd name="T93" fmla="*/ 12 h 262"/>
                <a:gd name="T94" fmla="*/ 268 w 268"/>
                <a:gd name="T95" fmla="*/ 8 h 26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68"/>
                <a:gd name="T145" fmla="*/ 0 h 262"/>
                <a:gd name="T146" fmla="*/ 268 w 268"/>
                <a:gd name="T147" fmla="*/ 262 h 26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68" h="262">
                  <a:moveTo>
                    <a:pt x="268" y="8"/>
                  </a:moveTo>
                  <a:lnTo>
                    <a:pt x="268" y="8"/>
                  </a:lnTo>
                  <a:lnTo>
                    <a:pt x="268" y="4"/>
                  </a:lnTo>
                  <a:lnTo>
                    <a:pt x="266" y="2"/>
                  </a:lnTo>
                  <a:lnTo>
                    <a:pt x="26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4" y="32"/>
                  </a:lnTo>
                  <a:lnTo>
                    <a:pt x="14" y="54"/>
                  </a:lnTo>
                  <a:lnTo>
                    <a:pt x="10" y="56"/>
                  </a:lnTo>
                  <a:lnTo>
                    <a:pt x="6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8" y="78"/>
                  </a:lnTo>
                  <a:lnTo>
                    <a:pt x="14" y="84"/>
                  </a:lnTo>
                  <a:lnTo>
                    <a:pt x="14" y="104"/>
                  </a:lnTo>
                  <a:lnTo>
                    <a:pt x="10" y="108"/>
                  </a:lnTo>
                  <a:lnTo>
                    <a:pt x="6" y="112"/>
                  </a:lnTo>
                  <a:lnTo>
                    <a:pt x="4" y="116"/>
                  </a:lnTo>
                  <a:lnTo>
                    <a:pt x="4" y="122"/>
                  </a:lnTo>
                  <a:lnTo>
                    <a:pt x="8" y="130"/>
                  </a:lnTo>
                  <a:lnTo>
                    <a:pt x="14" y="136"/>
                  </a:lnTo>
                  <a:lnTo>
                    <a:pt x="14" y="156"/>
                  </a:lnTo>
                  <a:lnTo>
                    <a:pt x="10" y="158"/>
                  </a:lnTo>
                  <a:lnTo>
                    <a:pt x="6" y="164"/>
                  </a:lnTo>
                  <a:lnTo>
                    <a:pt x="4" y="168"/>
                  </a:lnTo>
                  <a:lnTo>
                    <a:pt x="4" y="174"/>
                  </a:lnTo>
                  <a:lnTo>
                    <a:pt x="8" y="182"/>
                  </a:lnTo>
                  <a:lnTo>
                    <a:pt x="14" y="186"/>
                  </a:lnTo>
                  <a:lnTo>
                    <a:pt x="14" y="188"/>
                  </a:lnTo>
                  <a:lnTo>
                    <a:pt x="14" y="190"/>
                  </a:lnTo>
                  <a:lnTo>
                    <a:pt x="16" y="192"/>
                  </a:lnTo>
                  <a:lnTo>
                    <a:pt x="94" y="260"/>
                  </a:lnTo>
                  <a:lnTo>
                    <a:pt x="100" y="262"/>
                  </a:lnTo>
                  <a:lnTo>
                    <a:pt x="174" y="262"/>
                  </a:lnTo>
                  <a:lnTo>
                    <a:pt x="178" y="260"/>
                  </a:lnTo>
                  <a:lnTo>
                    <a:pt x="252" y="192"/>
                  </a:lnTo>
                  <a:lnTo>
                    <a:pt x="254" y="190"/>
                  </a:lnTo>
                  <a:lnTo>
                    <a:pt x="254" y="188"/>
                  </a:lnTo>
                  <a:lnTo>
                    <a:pt x="254" y="164"/>
                  </a:lnTo>
                  <a:lnTo>
                    <a:pt x="258" y="162"/>
                  </a:lnTo>
                  <a:lnTo>
                    <a:pt x="262" y="158"/>
                  </a:lnTo>
                  <a:lnTo>
                    <a:pt x="264" y="152"/>
                  </a:lnTo>
                  <a:lnTo>
                    <a:pt x="264" y="148"/>
                  </a:lnTo>
                  <a:lnTo>
                    <a:pt x="260" y="140"/>
                  </a:lnTo>
                  <a:lnTo>
                    <a:pt x="254" y="134"/>
                  </a:lnTo>
                  <a:lnTo>
                    <a:pt x="254" y="114"/>
                  </a:lnTo>
                  <a:lnTo>
                    <a:pt x="258" y="110"/>
                  </a:lnTo>
                  <a:lnTo>
                    <a:pt x="262" y="106"/>
                  </a:lnTo>
                  <a:lnTo>
                    <a:pt x="264" y="102"/>
                  </a:lnTo>
                  <a:lnTo>
                    <a:pt x="264" y="96"/>
                  </a:lnTo>
                  <a:lnTo>
                    <a:pt x="260" y="88"/>
                  </a:lnTo>
                  <a:lnTo>
                    <a:pt x="254" y="82"/>
                  </a:lnTo>
                  <a:lnTo>
                    <a:pt x="254" y="62"/>
                  </a:lnTo>
                  <a:lnTo>
                    <a:pt x="258" y="58"/>
                  </a:lnTo>
                  <a:lnTo>
                    <a:pt x="262" y="54"/>
                  </a:lnTo>
                  <a:lnTo>
                    <a:pt x="264" y="50"/>
                  </a:lnTo>
                  <a:lnTo>
                    <a:pt x="264" y="44"/>
                  </a:lnTo>
                  <a:lnTo>
                    <a:pt x="260" y="36"/>
                  </a:lnTo>
                  <a:lnTo>
                    <a:pt x="254" y="32"/>
                  </a:lnTo>
                  <a:lnTo>
                    <a:pt x="268" y="12"/>
                  </a:lnTo>
                  <a:lnTo>
                    <a:pt x="268" y="8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Freeform 34">
              <a:extLst>
                <a:ext uri="{FF2B5EF4-FFF2-40B4-BE49-F238E27FC236}">
                  <a16:creationId xmlns:a16="http://schemas.microsoft.com/office/drawing/2014/main" id="{BCB89E9D-3916-4027-9B86-D3C1D913D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" y="3480"/>
              <a:ext cx="210" cy="228"/>
            </a:xfrm>
            <a:custGeom>
              <a:avLst/>
              <a:gdLst>
                <a:gd name="T0" fmla="*/ 186 w 210"/>
                <a:gd name="T1" fmla="*/ 48 h 228"/>
                <a:gd name="T2" fmla="*/ 178 w 210"/>
                <a:gd name="T3" fmla="*/ 36 h 228"/>
                <a:gd name="T4" fmla="*/ 206 w 210"/>
                <a:gd name="T5" fmla="*/ 30 h 228"/>
                <a:gd name="T6" fmla="*/ 210 w 210"/>
                <a:gd name="T7" fmla="*/ 28 h 228"/>
                <a:gd name="T8" fmla="*/ 206 w 210"/>
                <a:gd name="T9" fmla="*/ 16 h 228"/>
                <a:gd name="T10" fmla="*/ 198 w 210"/>
                <a:gd name="T11" fmla="*/ 2 h 228"/>
                <a:gd name="T12" fmla="*/ 0 w 210"/>
                <a:gd name="T13" fmla="*/ 0 h 228"/>
                <a:gd name="T14" fmla="*/ 20 w 210"/>
                <a:gd name="T15" fmla="*/ 30 h 228"/>
                <a:gd name="T16" fmla="*/ 20 w 210"/>
                <a:gd name="T17" fmla="*/ 32 h 228"/>
                <a:gd name="T18" fmla="*/ 20 w 210"/>
                <a:gd name="T19" fmla="*/ 52 h 228"/>
                <a:gd name="T20" fmla="*/ 14 w 210"/>
                <a:gd name="T21" fmla="*/ 58 h 228"/>
                <a:gd name="T22" fmla="*/ 12 w 210"/>
                <a:gd name="T23" fmla="*/ 70 h 228"/>
                <a:gd name="T24" fmla="*/ 14 w 210"/>
                <a:gd name="T25" fmla="*/ 78 h 228"/>
                <a:gd name="T26" fmla="*/ 20 w 210"/>
                <a:gd name="T27" fmla="*/ 104 h 228"/>
                <a:gd name="T28" fmla="*/ 16 w 210"/>
                <a:gd name="T29" fmla="*/ 106 h 228"/>
                <a:gd name="T30" fmla="*/ 12 w 210"/>
                <a:gd name="T31" fmla="*/ 116 h 228"/>
                <a:gd name="T32" fmla="*/ 12 w 210"/>
                <a:gd name="T33" fmla="*/ 120 h 228"/>
                <a:gd name="T34" fmla="*/ 20 w 210"/>
                <a:gd name="T35" fmla="*/ 134 h 228"/>
                <a:gd name="T36" fmla="*/ 20 w 210"/>
                <a:gd name="T37" fmla="*/ 154 h 228"/>
                <a:gd name="T38" fmla="*/ 14 w 210"/>
                <a:gd name="T39" fmla="*/ 162 h 228"/>
                <a:gd name="T40" fmla="*/ 12 w 210"/>
                <a:gd name="T41" fmla="*/ 172 h 228"/>
                <a:gd name="T42" fmla="*/ 14 w 210"/>
                <a:gd name="T43" fmla="*/ 180 h 228"/>
                <a:gd name="T44" fmla="*/ 20 w 210"/>
                <a:gd name="T45" fmla="*/ 186 h 228"/>
                <a:gd name="T46" fmla="*/ 20 w 210"/>
                <a:gd name="T47" fmla="*/ 186 h 228"/>
                <a:gd name="T48" fmla="*/ 20 w 210"/>
                <a:gd name="T49" fmla="*/ 188 h 228"/>
                <a:gd name="T50" fmla="*/ 64 w 210"/>
                <a:gd name="T51" fmla="*/ 228 h 228"/>
                <a:gd name="T52" fmla="*/ 174 w 210"/>
                <a:gd name="T53" fmla="*/ 196 h 228"/>
                <a:gd name="T54" fmla="*/ 176 w 210"/>
                <a:gd name="T55" fmla="*/ 194 h 228"/>
                <a:gd name="T56" fmla="*/ 176 w 210"/>
                <a:gd name="T57" fmla="*/ 192 h 228"/>
                <a:gd name="T58" fmla="*/ 176 w 210"/>
                <a:gd name="T59" fmla="*/ 168 h 228"/>
                <a:gd name="T60" fmla="*/ 180 w 210"/>
                <a:gd name="T61" fmla="*/ 166 h 228"/>
                <a:gd name="T62" fmla="*/ 186 w 210"/>
                <a:gd name="T63" fmla="*/ 156 h 228"/>
                <a:gd name="T64" fmla="*/ 186 w 210"/>
                <a:gd name="T65" fmla="*/ 152 h 228"/>
                <a:gd name="T66" fmla="*/ 176 w 210"/>
                <a:gd name="T67" fmla="*/ 138 h 228"/>
                <a:gd name="T68" fmla="*/ 176 w 210"/>
                <a:gd name="T69" fmla="*/ 118 h 228"/>
                <a:gd name="T70" fmla="*/ 184 w 210"/>
                <a:gd name="T71" fmla="*/ 110 h 228"/>
                <a:gd name="T72" fmla="*/ 186 w 210"/>
                <a:gd name="T73" fmla="*/ 100 h 228"/>
                <a:gd name="T74" fmla="*/ 182 w 210"/>
                <a:gd name="T75" fmla="*/ 92 h 228"/>
                <a:gd name="T76" fmla="*/ 176 w 210"/>
                <a:gd name="T77" fmla="*/ 66 h 228"/>
                <a:gd name="T78" fmla="*/ 180 w 210"/>
                <a:gd name="T79" fmla="*/ 62 h 228"/>
                <a:gd name="T80" fmla="*/ 186 w 210"/>
                <a:gd name="T81" fmla="*/ 54 h 228"/>
                <a:gd name="T82" fmla="*/ 186 w 210"/>
                <a:gd name="T83" fmla="*/ 48 h 2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"/>
                <a:gd name="T127" fmla="*/ 0 h 228"/>
                <a:gd name="T128" fmla="*/ 210 w 210"/>
                <a:gd name="T129" fmla="*/ 228 h 2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" h="228">
                  <a:moveTo>
                    <a:pt x="186" y="48"/>
                  </a:moveTo>
                  <a:lnTo>
                    <a:pt x="186" y="48"/>
                  </a:lnTo>
                  <a:lnTo>
                    <a:pt x="182" y="40"/>
                  </a:lnTo>
                  <a:lnTo>
                    <a:pt x="178" y="36"/>
                  </a:lnTo>
                  <a:lnTo>
                    <a:pt x="206" y="30"/>
                  </a:lnTo>
                  <a:lnTo>
                    <a:pt x="210" y="28"/>
                  </a:lnTo>
                  <a:lnTo>
                    <a:pt x="210" y="26"/>
                  </a:lnTo>
                  <a:lnTo>
                    <a:pt x="206" y="16"/>
                  </a:lnTo>
                  <a:lnTo>
                    <a:pt x="200" y="8"/>
                  </a:lnTo>
                  <a:lnTo>
                    <a:pt x="198" y="2"/>
                  </a:lnTo>
                  <a:lnTo>
                    <a:pt x="200" y="0"/>
                  </a:lnTo>
                  <a:lnTo>
                    <a:pt x="0" y="0"/>
                  </a:lnTo>
                  <a:lnTo>
                    <a:pt x="20" y="30"/>
                  </a:lnTo>
                  <a:lnTo>
                    <a:pt x="20" y="32"/>
                  </a:lnTo>
                  <a:lnTo>
                    <a:pt x="20" y="52"/>
                  </a:lnTo>
                  <a:lnTo>
                    <a:pt x="16" y="54"/>
                  </a:lnTo>
                  <a:lnTo>
                    <a:pt x="14" y="58"/>
                  </a:lnTo>
                  <a:lnTo>
                    <a:pt x="12" y="64"/>
                  </a:lnTo>
                  <a:lnTo>
                    <a:pt x="12" y="70"/>
                  </a:lnTo>
                  <a:lnTo>
                    <a:pt x="14" y="78"/>
                  </a:lnTo>
                  <a:lnTo>
                    <a:pt x="20" y="82"/>
                  </a:lnTo>
                  <a:lnTo>
                    <a:pt x="20" y="104"/>
                  </a:lnTo>
                  <a:lnTo>
                    <a:pt x="16" y="106"/>
                  </a:lnTo>
                  <a:lnTo>
                    <a:pt x="14" y="110"/>
                  </a:lnTo>
                  <a:lnTo>
                    <a:pt x="12" y="116"/>
                  </a:lnTo>
                  <a:lnTo>
                    <a:pt x="12" y="120"/>
                  </a:lnTo>
                  <a:lnTo>
                    <a:pt x="14" y="128"/>
                  </a:lnTo>
                  <a:lnTo>
                    <a:pt x="20" y="134"/>
                  </a:lnTo>
                  <a:lnTo>
                    <a:pt x="20" y="154"/>
                  </a:lnTo>
                  <a:lnTo>
                    <a:pt x="16" y="158"/>
                  </a:lnTo>
                  <a:lnTo>
                    <a:pt x="14" y="162"/>
                  </a:lnTo>
                  <a:lnTo>
                    <a:pt x="12" y="166"/>
                  </a:lnTo>
                  <a:lnTo>
                    <a:pt x="12" y="172"/>
                  </a:lnTo>
                  <a:lnTo>
                    <a:pt x="14" y="180"/>
                  </a:lnTo>
                  <a:lnTo>
                    <a:pt x="20" y="186"/>
                  </a:lnTo>
                  <a:lnTo>
                    <a:pt x="20" y="188"/>
                  </a:lnTo>
                  <a:lnTo>
                    <a:pt x="24" y="192"/>
                  </a:lnTo>
                  <a:lnTo>
                    <a:pt x="64" y="228"/>
                  </a:lnTo>
                  <a:lnTo>
                    <a:pt x="140" y="228"/>
                  </a:lnTo>
                  <a:lnTo>
                    <a:pt x="174" y="196"/>
                  </a:lnTo>
                  <a:lnTo>
                    <a:pt x="176" y="194"/>
                  </a:lnTo>
                  <a:lnTo>
                    <a:pt x="176" y="192"/>
                  </a:lnTo>
                  <a:lnTo>
                    <a:pt x="176" y="188"/>
                  </a:lnTo>
                  <a:lnTo>
                    <a:pt x="176" y="168"/>
                  </a:lnTo>
                  <a:lnTo>
                    <a:pt x="180" y="166"/>
                  </a:lnTo>
                  <a:lnTo>
                    <a:pt x="184" y="162"/>
                  </a:lnTo>
                  <a:lnTo>
                    <a:pt x="186" y="156"/>
                  </a:lnTo>
                  <a:lnTo>
                    <a:pt x="186" y="152"/>
                  </a:lnTo>
                  <a:lnTo>
                    <a:pt x="182" y="144"/>
                  </a:lnTo>
                  <a:lnTo>
                    <a:pt x="176" y="138"/>
                  </a:lnTo>
                  <a:lnTo>
                    <a:pt x="176" y="118"/>
                  </a:lnTo>
                  <a:lnTo>
                    <a:pt x="180" y="114"/>
                  </a:lnTo>
                  <a:lnTo>
                    <a:pt x="184" y="110"/>
                  </a:lnTo>
                  <a:lnTo>
                    <a:pt x="186" y="106"/>
                  </a:lnTo>
                  <a:lnTo>
                    <a:pt x="186" y="100"/>
                  </a:lnTo>
                  <a:lnTo>
                    <a:pt x="182" y="92"/>
                  </a:lnTo>
                  <a:lnTo>
                    <a:pt x="176" y="86"/>
                  </a:lnTo>
                  <a:lnTo>
                    <a:pt x="176" y="66"/>
                  </a:lnTo>
                  <a:lnTo>
                    <a:pt x="180" y="62"/>
                  </a:lnTo>
                  <a:lnTo>
                    <a:pt x="184" y="58"/>
                  </a:lnTo>
                  <a:lnTo>
                    <a:pt x="186" y="54"/>
                  </a:lnTo>
                  <a:lnTo>
                    <a:pt x="186" y="4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Freeform 35">
              <a:extLst>
                <a:ext uri="{FF2B5EF4-FFF2-40B4-BE49-F238E27FC236}">
                  <a16:creationId xmlns:a16="http://schemas.microsoft.com/office/drawing/2014/main" id="{9C4D5DA6-72AE-481F-87E9-7E720D165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" y="3500"/>
              <a:ext cx="98" cy="174"/>
            </a:xfrm>
            <a:custGeom>
              <a:avLst/>
              <a:gdLst>
                <a:gd name="T0" fmla="*/ 10 w 98"/>
                <a:gd name="T1" fmla="*/ 174 h 174"/>
                <a:gd name="T2" fmla="*/ 8 w 98"/>
                <a:gd name="T3" fmla="*/ 162 h 174"/>
                <a:gd name="T4" fmla="*/ 8 w 98"/>
                <a:gd name="T5" fmla="*/ 162 h 174"/>
                <a:gd name="T6" fmla="*/ 2 w 98"/>
                <a:gd name="T7" fmla="*/ 156 h 174"/>
                <a:gd name="T8" fmla="*/ 0 w 98"/>
                <a:gd name="T9" fmla="*/ 148 h 174"/>
                <a:gd name="T10" fmla="*/ 0 w 98"/>
                <a:gd name="T11" fmla="*/ 148 h 174"/>
                <a:gd name="T12" fmla="*/ 0 w 98"/>
                <a:gd name="T13" fmla="*/ 144 h 174"/>
                <a:gd name="T14" fmla="*/ 2 w 98"/>
                <a:gd name="T15" fmla="*/ 138 h 174"/>
                <a:gd name="T16" fmla="*/ 6 w 98"/>
                <a:gd name="T17" fmla="*/ 134 h 174"/>
                <a:gd name="T18" fmla="*/ 8 w 98"/>
                <a:gd name="T19" fmla="*/ 132 h 174"/>
                <a:gd name="T20" fmla="*/ 8 w 98"/>
                <a:gd name="T21" fmla="*/ 110 h 174"/>
                <a:gd name="T22" fmla="*/ 8 w 98"/>
                <a:gd name="T23" fmla="*/ 110 h 174"/>
                <a:gd name="T24" fmla="*/ 2 w 98"/>
                <a:gd name="T25" fmla="*/ 106 h 174"/>
                <a:gd name="T26" fmla="*/ 0 w 98"/>
                <a:gd name="T27" fmla="*/ 98 h 174"/>
                <a:gd name="T28" fmla="*/ 0 w 98"/>
                <a:gd name="T29" fmla="*/ 98 h 174"/>
                <a:gd name="T30" fmla="*/ 0 w 98"/>
                <a:gd name="T31" fmla="*/ 92 h 174"/>
                <a:gd name="T32" fmla="*/ 2 w 98"/>
                <a:gd name="T33" fmla="*/ 86 h 174"/>
                <a:gd name="T34" fmla="*/ 6 w 98"/>
                <a:gd name="T35" fmla="*/ 82 h 174"/>
                <a:gd name="T36" fmla="*/ 8 w 98"/>
                <a:gd name="T37" fmla="*/ 80 h 174"/>
                <a:gd name="T38" fmla="*/ 8 w 98"/>
                <a:gd name="T39" fmla="*/ 60 h 174"/>
                <a:gd name="T40" fmla="*/ 8 w 98"/>
                <a:gd name="T41" fmla="*/ 60 h 174"/>
                <a:gd name="T42" fmla="*/ 2 w 98"/>
                <a:gd name="T43" fmla="*/ 54 h 174"/>
                <a:gd name="T44" fmla="*/ 0 w 98"/>
                <a:gd name="T45" fmla="*/ 46 h 174"/>
                <a:gd name="T46" fmla="*/ 0 w 98"/>
                <a:gd name="T47" fmla="*/ 46 h 174"/>
                <a:gd name="T48" fmla="*/ 0 w 98"/>
                <a:gd name="T49" fmla="*/ 40 h 174"/>
                <a:gd name="T50" fmla="*/ 2 w 98"/>
                <a:gd name="T51" fmla="*/ 36 h 174"/>
                <a:gd name="T52" fmla="*/ 6 w 98"/>
                <a:gd name="T53" fmla="*/ 32 h 174"/>
                <a:gd name="T54" fmla="*/ 8 w 98"/>
                <a:gd name="T55" fmla="*/ 28 h 174"/>
                <a:gd name="T56" fmla="*/ 8 w 98"/>
                <a:gd name="T57" fmla="*/ 0 h 174"/>
                <a:gd name="T58" fmla="*/ 90 w 98"/>
                <a:gd name="T59" fmla="*/ 2 h 174"/>
                <a:gd name="T60" fmla="*/ 90 w 98"/>
                <a:gd name="T61" fmla="*/ 20 h 174"/>
                <a:gd name="T62" fmla="*/ 90 w 98"/>
                <a:gd name="T63" fmla="*/ 20 h 174"/>
                <a:gd name="T64" fmla="*/ 96 w 98"/>
                <a:gd name="T65" fmla="*/ 26 h 174"/>
                <a:gd name="T66" fmla="*/ 98 w 98"/>
                <a:gd name="T67" fmla="*/ 34 h 174"/>
                <a:gd name="T68" fmla="*/ 98 w 98"/>
                <a:gd name="T69" fmla="*/ 34 h 174"/>
                <a:gd name="T70" fmla="*/ 98 w 98"/>
                <a:gd name="T71" fmla="*/ 38 h 174"/>
                <a:gd name="T72" fmla="*/ 96 w 98"/>
                <a:gd name="T73" fmla="*/ 44 h 174"/>
                <a:gd name="T74" fmla="*/ 94 w 98"/>
                <a:gd name="T75" fmla="*/ 48 h 174"/>
                <a:gd name="T76" fmla="*/ 90 w 98"/>
                <a:gd name="T77" fmla="*/ 50 h 174"/>
                <a:gd name="T78" fmla="*/ 90 w 98"/>
                <a:gd name="T79" fmla="*/ 70 h 174"/>
                <a:gd name="T80" fmla="*/ 90 w 98"/>
                <a:gd name="T81" fmla="*/ 70 h 174"/>
                <a:gd name="T82" fmla="*/ 96 w 98"/>
                <a:gd name="T83" fmla="*/ 76 h 174"/>
                <a:gd name="T84" fmla="*/ 98 w 98"/>
                <a:gd name="T85" fmla="*/ 84 h 174"/>
                <a:gd name="T86" fmla="*/ 98 w 98"/>
                <a:gd name="T87" fmla="*/ 84 h 174"/>
                <a:gd name="T88" fmla="*/ 98 w 98"/>
                <a:gd name="T89" fmla="*/ 90 h 174"/>
                <a:gd name="T90" fmla="*/ 96 w 98"/>
                <a:gd name="T91" fmla="*/ 94 h 174"/>
                <a:gd name="T92" fmla="*/ 94 w 98"/>
                <a:gd name="T93" fmla="*/ 98 h 174"/>
                <a:gd name="T94" fmla="*/ 90 w 98"/>
                <a:gd name="T95" fmla="*/ 102 h 174"/>
                <a:gd name="T96" fmla="*/ 90 w 98"/>
                <a:gd name="T97" fmla="*/ 122 h 174"/>
                <a:gd name="T98" fmla="*/ 90 w 98"/>
                <a:gd name="T99" fmla="*/ 122 h 174"/>
                <a:gd name="T100" fmla="*/ 96 w 98"/>
                <a:gd name="T101" fmla="*/ 128 h 174"/>
                <a:gd name="T102" fmla="*/ 98 w 98"/>
                <a:gd name="T103" fmla="*/ 136 h 174"/>
                <a:gd name="T104" fmla="*/ 98 w 98"/>
                <a:gd name="T105" fmla="*/ 136 h 174"/>
                <a:gd name="T106" fmla="*/ 98 w 98"/>
                <a:gd name="T107" fmla="*/ 142 h 174"/>
                <a:gd name="T108" fmla="*/ 96 w 98"/>
                <a:gd name="T109" fmla="*/ 146 h 174"/>
                <a:gd name="T110" fmla="*/ 94 w 98"/>
                <a:gd name="T111" fmla="*/ 150 h 174"/>
                <a:gd name="T112" fmla="*/ 90 w 98"/>
                <a:gd name="T113" fmla="*/ 154 h 174"/>
                <a:gd name="T114" fmla="*/ 90 w 98"/>
                <a:gd name="T115" fmla="*/ 174 h 174"/>
                <a:gd name="T116" fmla="*/ 10 w 98"/>
                <a:gd name="T117" fmla="*/ 174 h 1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8"/>
                <a:gd name="T178" fmla="*/ 0 h 174"/>
                <a:gd name="T179" fmla="*/ 98 w 98"/>
                <a:gd name="T180" fmla="*/ 174 h 1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8" h="174">
                  <a:moveTo>
                    <a:pt x="10" y="174"/>
                  </a:moveTo>
                  <a:lnTo>
                    <a:pt x="8" y="162"/>
                  </a:lnTo>
                  <a:lnTo>
                    <a:pt x="2" y="156"/>
                  </a:lnTo>
                  <a:lnTo>
                    <a:pt x="0" y="148"/>
                  </a:lnTo>
                  <a:lnTo>
                    <a:pt x="0" y="144"/>
                  </a:lnTo>
                  <a:lnTo>
                    <a:pt x="2" y="138"/>
                  </a:lnTo>
                  <a:lnTo>
                    <a:pt x="6" y="134"/>
                  </a:lnTo>
                  <a:lnTo>
                    <a:pt x="8" y="132"/>
                  </a:lnTo>
                  <a:lnTo>
                    <a:pt x="8" y="110"/>
                  </a:lnTo>
                  <a:lnTo>
                    <a:pt x="2" y="106"/>
                  </a:lnTo>
                  <a:lnTo>
                    <a:pt x="0" y="98"/>
                  </a:lnTo>
                  <a:lnTo>
                    <a:pt x="0" y="92"/>
                  </a:lnTo>
                  <a:lnTo>
                    <a:pt x="2" y="86"/>
                  </a:lnTo>
                  <a:lnTo>
                    <a:pt x="6" y="82"/>
                  </a:lnTo>
                  <a:lnTo>
                    <a:pt x="8" y="80"/>
                  </a:lnTo>
                  <a:lnTo>
                    <a:pt x="8" y="60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6" y="32"/>
                  </a:lnTo>
                  <a:lnTo>
                    <a:pt x="8" y="28"/>
                  </a:lnTo>
                  <a:lnTo>
                    <a:pt x="8" y="0"/>
                  </a:lnTo>
                  <a:lnTo>
                    <a:pt x="90" y="2"/>
                  </a:lnTo>
                  <a:lnTo>
                    <a:pt x="90" y="20"/>
                  </a:lnTo>
                  <a:lnTo>
                    <a:pt x="96" y="26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6" y="44"/>
                  </a:lnTo>
                  <a:lnTo>
                    <a:pt x="94" y="48"/>
                  </a:lnTo>
                  <a:lnTo>
                    <a:pt x="90" y="50"/>
                  </a:lnTo>
                  <a:lnTo>
                    <a:pt x="90" y="70"/>
                  </a:lnTo>
                  <a:lnTo>
                    <a:pt x="96" y="76"/>
                  </a:lnTo>
                  <a:lnTo>
                    <a:pt x="98" y="84"/>
                  </a:lnTo>
                  <a:lnTo>
                    <a:pt x="98" y="90"/>
                  </a:lnTo>
                  <a:lnTo>
                    <a:pt x="96" y="94"/>
                  </a:lnTo>
                  <a:lnTo>
                    <a:pt x="94" y="98"/>
                  </a:lnTo>
                  <a:lnTo>
                    <a:pt x="90" y="102"/>
                  </a:lnTo>
                  <a:lnTo>
                    <a:pt x="90" y="122"/>
                  </a:lnTo>
                  <a:lnTo>
                    <a:pt x="96" y="128"/>
                  </a:lnTo>
                  <a:lnTo>
                    <a:pt x="98" y="136"/>
                  </a:lnTo>
                  <a:lnTo>
                    <a:pt x="98" y="142"/>
                  </a:lnTo>
                  <a:lnTo>
                    <a:pt x="96" y="146"/>
                  </a:lnTo>
                  <a:lnTo>
                    <a:pt x="94" y="150"/>
                  </a:lnTo>
                  <a:lnTo>
                    <a:pt x="90" y="154"/>
                  </a:lnTo>
                  <a:lnTo>
                    <a:pt x="90" y="174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Freeform 36">
              <a:extLst>
                <a:ext uri="{FF2B5EF4-FFF2-40B4-BE49-F238E27FC236}">
                  <a16:creationId xmlns:a16="http://schemas.microsoft.com/office/drawing/2014/main" id="{5795B965-943B-4C17-8A06-6C3ECEA0A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3480"/>
              <a:ext cx="268" cy="30"/>
            </a:xfrm>
            <a:custGeom>
              <a:avLst/>
              <a:gdLst>
                <a:gd name="T0" fmla="*/ 268 w 268"/>
                <a:gd name="T1" fmla="*/ 12 h 30"/>
                <a:gd name="T2" fmla="*/ 268 w 268"/>
                <a:gd name="T3" fmla="*/ 12 h 30"/>
                <a:gd name="T4" fmla="*/ 268 w 268"/>
                <a:gd name="T5" fmla="*/ 8 h 30"/>
                <a:gd name="T6" fmla="*/ 268 w 268"/>
                <a:gd name="T7" fmla="*/ 8 h 30"/>
                <a:gd name="T8" fmla="*/ 268 w 268"/>
                <a:gd name="T9" fmla="*/ 4 h 30"/>
                <a:gd name="T10" fmla="*/ 268 w 268"/>
                <a:gd name="T11" fmla="*/ 4 h 30"/>
                <a:gd name="T12" fmla="*/ 266 w 268"/>
                <a:gd name="T13" fmla="*/ 2 h 30"/>
                <a:gd name="T14" fmla="*/ 262 w 268"/>
                <a:gd name="T15" fmla="*/ 0 h 30"/>
                <a:gd name="T16" fmla="*/ 6 w 268"/>
                <a:gd name="T17" fmla="*/ 0 h 30"/>
                <a:gd name="T18" fmla="*/ 6 w 268"/>
                <a:gd name="T19" fmla="*/ 0 h 30"/>
                <a:gd name="T20" fmla="*/ 4 w 268"/>
                <a:gd name="T21" fmla="*/ 2 h 30"/>
                <a:gd name="T22" fmla="*/ 0 w 268"/>
                <a:gd name="T23" fmla="*/ 4 h 30"/>
                <a:gd name="T24" fmla="*/ 0 w 268"/>
                <a:gd name="T25" fmla="*/ 4 h 30"/>
                <a:gd name="T26" fmla="*/ 0 w 268"/>
                <a:gd name="T27" fmla="*/ 8 h 30"/>
                <a:gd name="T28" fmla="*/ 0 w 268"/>
                <a:gd name="T29" fmla="*/ 8 h 30"/>
                <a:gd name="T30" fmla="*/ 0 w 268"/>
                <a:gd name="T31" fmla="*/ 12 h 30"/>
                <a:gd name="T32" fmla="*/ 0 w 268"/>
                <a:gd name="T33" fmla="*/ 12 h 30"/>
                <a:gd name="T34" fmla="*/ 12 w 268"/>
                <a:gd name="T35" fmla="*/ 30 h 30"/>
                <a:gd name="T36" fmla="*/ 256 w 268"/>
                <a:gd name="T37" fmla="*/ 30 h 30"/>
                <a:gd name="T38" fmla="*/ 256 w 268"/>
                <a:gd name="T39" fmla="*/ 30 h 30"/>
                <a:gd name="T40" fmla="*/ 268 w 268"/>
                <a:gd name="T41" fmla="*/ 12 h 30"/>
                <a:gd name="T42" fmla="*/ 268 w 268"/>
                <a:gd name="T43" fmla="*/ 12 h 3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8"/>
                <a:gd name="T67" fmla="*/ 0 h 30"/>
                <a:gd name="T68" fmla="*/ 268 w 268"/>
                <a:gd name="T69" fmla="*/ 30 h 3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8" h="30">
                  <a:moveTo>
                    <a:pt x="268" y="12"/>
                  </a:moveTo>
                  <a:lnTo>
                    <a:pt x="268" y="12"/>
                  </a:lnTo>
                  <a:lnTo>
                    <a:pt x="268" y="8"/>
                  </a:lnTo>
                  <a:lnTo>
                    <a:pt x="268" y="4"/>
                  </a:lnTo>
                  <a:lnTo>
                    <a:pt x="266" y="2"/>
                  </a:lnTo>
                  <a:lnTo>
                    <a:pt x="26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2" y="30"/>
                  </a:lnTo>
                  <a:lnTo>
                    <a:pt x="256" y="30"/>
                  </a:lnTo>
                  <a:lnTo>
                    <a:pt x="268" y="1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Freeform 37">
              <a:extLst>
                <a:ext uri="{FF2B5EF4-FFF2-40B4-BE49-F238E27FC236}">
                  <a16:creationId xmlns:a16="http://schemas.microsoft.com/office/drawing/2014/main" id="{EF9FC105-415F-43F4-8659-F3FF3F9DA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" y="3668"/>
              <a:ext cx="240" cy="40"/>
            </a:xfrm>
            <a:custGeom>
              <a:avLst/>
              <a:gdLst>
                <a:gd name="T0" fmla="*/ 2 w 240"/>
                <a:gd name="T1" fmla="*/ 4 h 40"/>
                <a:gd name="T2" fmla="*/ 44 w 240"/>
                <a:gd name="T3" fmla="*/ 40 h 40"/>
                <a:gd name="T4" fmla="*/ 200 w 240"/>
                <a:gd name="T5" fmla="*/ 40 h 40"/>
                <a:gd name="T6" fmla="*/ 238 w 240"/>
                <a:gd name="T7" fmla="*/ 4 h 40"/>
                <a:gd name="T8" fmla="*/ 238 w 240"/>
                <a:gd name="T9" fmla="*/ 4 h 40"/>
                <a:gd name="T10" fmla="*/ 240 w 240"/>
                <a:gd name="T11" fmla="*/ 2 h 40"/>
                <a:gd name="T12" fmla="*/ 240 w 240"/>
                <a:gd name="T13" fmla="*/ 0 h 40"/>
                <a:gd name="T14" fmla="*/ 0 w 240"/>
                <a:gd name="T15" fmla="*/ 0 h 40"/>
                <a:gd name="T16" fmla="*/ 0 w 240"/>
                <a:gd name="T17" fmla="*/ 0 h 40"/>
                <a:gd name="T18" fmla="*/ 0 w 240"/>
                <a:gd name="T19" fmla="*/ 2 h 40"/>
                <a:gd name="T20" fmla="*/ 2 w 240"/>
                <a:gd name="T21" fmla="*/ 4 h 40"/>
                <a:gd name="T22" fmla="*/ 2 w 240"/>
                <a:gd name="T23" fmla="*/ 4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0"/>
                <a:gd name="T37" fmla="*/ 0 h 40"/>
                <a:gd name="T38" fmla="*/ 240 w 240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0" h="40">
                  <a:moveTo>
                    <a:pt x="2" y="4"/>
                  </a:moveTo>
                  <a:lnTo>
                    <a:pt x="44" y="40"/>
                  </a:lnTo>
                  <a:lnTo>
                    <a:pt x="200" y="40"/>
                  </a:lnTo>
                  <a:lnTo>
                    <a:pt x="238" y="4"/>
                  </a:lnTo>
                  <a:lnTo>
                    <a:pt x="240" y="2"/>
                  </a:lnTo>
                  <a:lnTo>
                    <a:pt x="24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Freeform 38">
              <a:extLst>
                <a:ext uri="{FF2B5EF4-FFF2-40B4-BE49-F238E27FC236}">
                  <a16:creationId xmlns:a16="http://schemas.microsoft.com/office/drawing/2014/main" id="{2A9A2813-C80D-4EE7-8AB8-F842F59CD3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" y="2680"/>
              <a:ext cx="640" cy="1070"/>
            </a:xfrm>
            <a:custGeom>
              <a:avLst/>
              <a:gdLst>
                <a:gd name="T0" fmla="*/ 472 w 640"/>
                <a:gd name="T1" fmla="*/ 646 h 1070"/>
                <a:gd name="T2" fmla="*/ 454 w 640"/>
                <a:gd name="T3" fmla="*/ 750 h 1070"/>
                <a:gd name="T4" fmla="*/ 210 w 640"/>
                <a:gd name="T5" fmla="*/ 792 h 1070"/>
                <a:gd name="T6" fmla="*/ 186 w 640"/>
                <a:gd name="T7" fmla="*/ 750 h 1070"/>
                <a:gd name="T8" fmla="*/ 168 w 640"/>
                <a:gd name="T9" fmla="*/ 646 h 1070"/>
                <a:gd name="T10" fmla="*/ 68 w 640"/>
                <a:gd name="T11" fmla="*/ 490 h 1070"/>
                <a:gd name="T12" fmla="*/ 18 w 640"/>
                <a:gd name="T13" fmla="*/ 346 h 1070"/>
                <a:gd name="T14" fmla="*/ 40 w 640"/>
                <a:gd name="T15" fmla="*/ 202 h 1070"/>
                <a:gd name="T16" fmla="*/ 150 w 640"/>
                <a:gd name="T17" fmla="*/ 68 h 1070"/>
                <a:gd name="T18" fmla="*/ 320 w 640"/>
                <a:gd name="T19" fmla="*/ 16 h 1070"/>
                <a:gd name="T20" fmla="*/ 464 w 640"/>
                <a:gd name="T21" fmla="*/ 54 h 1070"/>
                <a:gd name="T22" fmla="*/ 588 w 640"/>
                <a:gd name="T23" fmla="*/ 176 h 1070"/>
                <a:gd name="T24" fmla="*/ 624 w 640"/>
                <a:gd name="T25" fmla="*/ 320 h 1070"/>
                <a:gd name="T26" fmla="*/ 586 w 640"/>
                <a:gd name="T27" fmla="*/ 468 h 1070"/>
                <a:gd name="T28" fmla="*/ 208 w 640"/>
                <a:gd name="T29" fmla="*/ 830 h 1070"/>
                <a:gd name="T30" fmla="*/ 432 w 640"/>
                <a:gd name="T31" fmla="*/ 828 h 1070"/>
                <a:gd name="T32" fmla="*/ 200 w 640"/>
                <a:gd name="T33" fmla="*/ 874 h 1070"/>
                <a:gd name="T34" fmla="*/ 204 w 640"/>
                <a:gd name="T35" fmla="*/ 860 h 1070"/>
                <a:gd name="T36" fmla="*/ 442 w 640"/>
                <a:gd name="T37" fmla="*/ 846 h 1070"/>
                <a:gd name="T38" fmla="*/ 436 w 640"/>
                <a:gd name="T39" fmla="*/ 854 h 1070"/>
                <a:gd name="T40" fmla="*/ 436 w 640"/>
                <a:gd name="T41" fmla="*/ 906 h 1070"/>
                <a:gd name="T42" fmla="*/ 198 w 640"/>
                <a:gd name="T43" fmla="*/ 920 h 1070"/>
                <a:gd name="T44" fmla="*/ 208 w 640"/>
                <a:gd name="T45" fmla="*/ 910 h 1070"/>
                <a:gd name="T46" fmla="*/ 442 w 640"/>
                <a:gd name="T47" fmla="*/ 896 h 1070"/>
                <a:gd name="T48" fmla="*/ 208 w 640"/>
                <a:gd name="T49" fmla="*/ 954 h 1070"/>
                <a:gd name="T50" fmla="*/ 432 w 640"/>
                <a:gd name="T51" fmla="*/ 960 h 1070"/>
                <a:gd name="T52" fmla="*/ 198 w 640"/>
                <a:gd name="T53" fmla="*/ 972 h 1070"/>
                <a:gd name="T54" fmla="*/ 434 w 640"/>
                <a:gd name="T55" fmla="*/ 940 h 1070"/>
                <a:gd name="T56" fmla="*/ 442 w 640"/>
                <a:gd name="T57" fmla="*/ 950 h 1070"/>
                <a:gd name="T58" fmla="*/ 432 w 640"/>
                <a:gd name="T59" fmla="*/ 988 h 1070"/>
                <a:gd name="T60" fmla="*/ 432 w 640"/>
                <a:gd name="T61" fmla="*/ 988 h 1070"/>
                <a:gd name="T62" fmla="*/ 196 w 640"/>
                <a:gd name="T63" fmla="*/ 26 h 1070"/>
                <a:gd name="T64" fmla="*/ 54 w 640"/>
                <a:gd name="T65" fmla="*/ 142 h 1070"/>
                <a:gd name="T66" fmla="*/ 0 w 640"/>
                <a:gd name="T67" fmla="*/ 320 h 1070"/>
                <a:gd name="T68" fmla="*/ 28 w 640"/>
                <a:gd name="T69" fmla="*/ 452 h 1070"/>
                <a:gd name="T70" fmla="*/ 124 w 640"/>
                <a:gd name="T71" fmla="*/ 594 h 1070"/>
                <a:gd name="T72" fmla="*/ 168 w 640"/>
                <a:gd name="T73" fmla="*/ 732 h 1070"/>
                <a:gd name="T74" fmla="*/ 188 w 640"/>
                <a:gd name="T75" fmla="*/ 794 h 1070"/>
                <a:gd name="T76" fmla="*/ 180 w 640"/>
                <a:gd name="T77" fmla="*/ 816 h 1070"/>
                <a:gd name="T78" fmla="*/ 188 w 640"/>
                <a:gd name="T79" fmla="*/ 854 h 1070"/>
                <a:gd name="T80" fmla="*/ 182 w 640"/>
                <a:gd name="T81" fmla="*/ 872 h 1070"/>
                <a:gd name="T82" fmla="*/ 188 w 640"/>
                <a:gd name="T83" fmla="*/ 904 h 1070"/>
                <a:gd name="T84" fmla="*/ 182 w 640"/>
                <a:gd name="T85" fmla="*/ 922 h 1070"/>
                <a:gd name="T86" fmla="*/ 188 w 640"/>
                <a:gd name="T87" fmla="*/ 956 h 1070"/>
                <a:gd name="T88" fmla="*/ 182 w 640"/>
                <a:gd name="T89" fmla="*/ 974 h 1070"/>
                <a:gd name="T90" fmla="*/ 198 w 640"/>
                <a:gd name="T91" fmla="*/ 998 h 1070"/>
                <a:gd name="T92" fmla="*/ 360 w 640"/>
                <a:gd name="T93" fmla="*/ 1070 h 1070"/>
                <a:gd name="T94" fmla="*/ 448 w 640"/>
                <a:gd name="T95" fmla="*/ 988 h 1070"/>
                <a:gd name="T96" fmla="*/ 456 w 640"/>
                <a:gd name="T97" fmla="*/ 954 h 1070"/>
                <a:gd name="T98" fmla="*/ 448 w 640"/>
                <a:gd name="T99" fmla="*/ 930 h 1070"/>
                <a:gd name="T100" fmla="*/ 456 w 640"/>
                <a:gd name="T101" fmla="*/ 904 h 1070"/>
                <a:gd name="T102" fmla="*/ 448 w 640"/>
                <a:gd name="T103" fmla="*/ 878 h 1070"/>
                <a:gd name="T104" fmla="*/ 456 w 640"/>
                <a:gd name="T105" fmla="*/ 852 h 1070"/>
                <a:gd name="T106" fmla="*/ 450 w 640"/>
                <a:gd name="T107" fmla="*/ 830 h 1070"/>
                <a:gd name="T108" fmla="*/ 460 w 640"/>
                <a:gd name="T109" fmla="*/ 800 h 1070"/>
                <a:gd name="T110" fmla="*/ 468 w 640"/>
                <a:gd name="T111" fmla="*/ 766 h 1070"/>
                <a:gd name="T112" fmla="*/ 480 w 640"/>
                <a:gd name="T113" fmla="*/ 676 h 1070"/>
                <a:gd name="T114" fmla="*/ 568 w 640"/>
                <a:gd name="T115" fmla="*/ 522 h 1070"/>
                <a:gd name="T116" fmla="*/ 636 w 640"/>
                <a:gd name="T117" fmla="*/ 374 h 1070"/>
                <a:gd name="T118" fmla="*/ 626 w 640"/>
                <a:gd name="T119" fmla="*/ 226 h 1070"/>
                <a:gd name="T120" fmla="*/ 524 w 640"/>
                <a:gd name="T121" fmla="*/ 74 h 1070"/>
                <a:gd name="T122" fmla="*/ 352 w 640"/>
                <a:gd name="T123" fmla="*/ 2 h 107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40"/>
                <a:gd name="T187" fmla="*/ 0 h 1070"/>
                <a:gd name="T188" fmla="*/ 640 w 640"/>
                <a:gd name="T189" fmla="*/ 1070 h 107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40" h="1070">
                  <a:moveTo>
                    <a:pt x="556" y="512"/>
                  </a:moveTo>
                  <a:lnTo>
                    <a:pt x="556" y="512"/>
                  </a:lnTo>
                  <a:lnTo>
                    <a:pt x="526" y="552"/>
                  </a:lnTo>
                  <a:lnTo>
                    <a:pt x="502" y="586"/>
                  </a:lnTo>
                  <a:lnTo>
                    <a:pt x="484" y="618"/>
                  </a:lnTo>
                  <a:lnTo>
                    <a:pt x="472" y="646"/>
                  </a:lnTo>
                  <a:lnTo>
                    <a:pt x="464" y="672"/>
                  </a:lnTo>
                  <a:lnTo>
                    <a:pt x="460" y="694"/>
                  </a:lnTo>
                  <a:lnTo>
                    <a:pt x="456" y="714"/>
                  </a:lnTo>
                  <a:lnTo>
                    <a:pt x="456" y="732"/>
                  </a:lnTo>
                  <a:lnTo>
                    <a:pt x="454" y="750"/>
                  </a:lnTo>
                  <a:lnTo>
                    <a:pt x="450" y="766"/>
                  </a:lnTo>
                  <a:lnTo>
                    <a:pt x="448" y="774"/>
                  </a:lnTo>
                  <a:lnTo>
                    <a:pt x="444" y="780"/>
                  </a:lnTo>
                  <a:lnTo>
                    <a:pt x="438" y="786"/>
                  </a:lnTo>
                  <a:lnTo>
                    <a:pt x="430" y="792"/>
                  </a:lnTo>
                  <a:lnTo>
                    <a:pt x="210" y="792"/>
                  </a:lnTo>
                  <a:lnTo>
                    <a:pt x="202" y="786"/>
                  </a:lnTo>
                  <a:lnTo>
                    <a:pt x="196" y="780"/>
                  </a:lnTo>
                  <a:lnTo>
                    <a:pt x="192" y="774"/>
                  </a:lnTo>
                  <a:lnTo>
                    <a:pt x="190" y="766"/>
                  </a:lnTo>
                  <a:lnTo>
                    <a:pt x="186" y="750"/>
                  </a:lnTo>
                  <a:lnTo>
                    <a:pt x="184" y="732"/>
                  </a:lnTo>
                  <a:lnTo>
                    <a:pt x="184" y="714"/>
                  </a:lnTo>
                  <a:lnTo>
                    <a:pt x="180" y="694"/>
                  </a:lnTo>
                  <a:lnTo>
                    <a:pt x="176" y="672"/>
                  </a:lnTo>
                  <a:lnTo>
                    <a:pt x="168" y="646"/>
                  </a:lnTo>
                  <a:lnTo>
                    <a:pt x="156" y="618"/>
                  </a:lnTo>
                  <a:lnTo>
                    <a:pt x="138" y="586"/>
                  </a:lnTo>
                  <a:lnTo>
                    <a:pt x="114" y="550"/>
                  </a:lnTo>
                  <a:lnTo>
                    <a:pt x="84" y="512"/>
                  </a:lnTo>
                  <a:lnTo>
                    <a:pt x="68" y="490"/>
                  </a:lnTo>
                  <a:lnTo>
                    <a:pt x="54" y="468"/>
                  </a:lnTo>
                  <a:lnTo>
                    <a:pt x="44" y="446"/>
                  </a:lnTo>
                  <a:lnTo>
                    <a:pt x="34" y="422"/>
                  </a:lnTo>
                  <a:lnTo>
                    <a:pt x="26" y="398"/>
                  </a:lnTo>
                  <a:lnTo>
                    <a:pt x="20" y="372"/>
                  </a:lnTo>
                  <a:lnTo>
                    <a:pt x="18" y="346"/>
                  </a:lnTo>
                  <a:lnTo>
                    <a:pt x="16" y="320"/>
                  </a:lnTo>
                  <a:lnTo>
                    <a:pt x="18" y="290"/>
                  </a:lnTo>
                  <a:lnTo>
                    <a:pt x="22" y="260"/>
                  </a:lnTo>
                  <a:lnTo>
                    <a:pt x="30" y="230"/>
                  </a:lnTo>
                  <a:lnTo>
                    <a:pt x="40" y="202"/>
                  </a:lnTo>
                  <a:lnTo>
                    <a:pt x="52" y="176"/>
                  </a:lnTo>
                  <a:lnTo>
                    <a:pt x="68" y="150"/>
                  </a:lnTo>
                  <a:lnTo>
                    <a:pt x="86" y="128"/>
                  </a:lnTo>
                  <a:lnTo>
                    <a:pt x="106" y="106"/>
                  </a:lnTo>
                  <a:lnTo>
                    <a:pt x="126" y="86"/>
                  </a:lnTo>
                  <a:lnTo>
                    <a:pt x="150" y="68"/>
                  </a:lnTo>
                  <a:lnTo>
                    <a:pt x="176" y="54"/>
                  </a:lnTo>
                  <a:lnTo>
                    <a:pt x="202" y="40"/>
                  </a:lnTo>
                  <a:lnTo>
                    <a:pt x="230" y="30"/>
                  </a:lnTo>
                  <a:lnTo>
                    <a:pt x="258" y="22"/>
                  </a:lnTo>
                  <a:lnTo>
                    <a:pt x="288" y="18"/>
                  </a:lnTo>
                  <a:lnTo>
                    <a:pt x="320" y="16"/>
                  </a:lnTo>
                  <a:lnTo>
                    <a:pt x="352" y="18"/>
                  </a:lnTo>
                  <a:lnTo>
                    <a:pt x="382" y="22"/>
                  </a:lnTo>
                  <a:lnTo>
                    <a:pt x="410" y="30"/>
                  </a:lnTo>
                  <a:lnTo>
                    <a:pt x="438" y="40"/>
                  </a:lnTo>
                  <a:lnTo>
                    <a:pt x="464" y="54"/>
                  </a:lnTo>
                  <a:lnTo>
                    <a:pt x="490" y="68"/>
                  </a:lnTo>
                  <a:lnTo>
                    <a:pt x="514" y="86"/>
                  </a:lnTo>
                  <a:lnTo>
                    <a:pt x="534" y="106"/>
                  </a:lnTo>
                  <a:lnTo>
                    <a:pt x="554" y="128"/>
                  </a:lnTo>
                  <a:lnTo>
                    <a:pt x="572" y="150"/>
                  </a:lnTo>
                  <a:lnTo>
                    <a:pt x="588" y="176"/>
                  </a:lnTo>
                  <a:lnTo>
                    <a:pt x="600" y="202"/>
                  </a:lnTo>
                  <a:lnTo>
                    <a:pt x="610" y="230"/>
                  </a:lnTo>
                  <a:lnTo>
                    <a:pt x="618" y="260"/>
                  </a:lnTo>
                  <a:lnTo>
                    <a:pt x="622" y="290"/>
                  </a:lnTo>
                  <a:lnTo>
                    <a:pt x="624" y="320"/>
                  </a:lnTo>
                  <a:lnTo>
                    <a:pt x="622" y="346"/>
                  </a:lnTo>
                  <a:lnTo>
                    <a:pt x="620" y="372"/>
                  </a:lnTo>
                  <a:lnTo>
                    <a:pt x="614" y="398"/>
                  </a:lnTo>
                  <a:lnTo>
                    <a:pt x="606" y="422"/>
                  </a:lnTo>
                  <a:lnTo>
                    <a:pt x="596" y="446"/>
                  </a:lnTo>
                  <a:lnTo>
                    <a:pt x="586" y="468"/>
                  </a:lnTo>
                  <a:lnTo>
                    <a:pt x="572" y="490"/>
                  </a:lnTo>
                  <a:lnTo>
                    <a:pt x="556" y="512"/>
                  </a:lnTo>
                  <a:close/>
                  <a:moveTo>
                    <a:pt x="432" y="828"/>
                  </a:moveTo>
                  <a:lnTo>
                    <a:pt x="208" y="850"/>
                  </a:lnTo>
                  <a:lnTo>
                    <a:pt x="208" y="830"/>
                  </a:lnTo>
                  <a:lnTo>
                    <a:pt x="194" y="808"/>
                  </a:lnTo>
                  <a:lnTo>
                    <a:pt x="446" y="808"/>
                  </a:lnTo>
                  <a:lnTo>
                    <a:pt x="432" y="828"/>
                  </a:lnTo>
                  <a:close/>
                  <a:moveTo>
                    <a:pt x="436" y="854"/>
                  </a:moveTo>
                  <a:lnTo>
                    <a:pt x="434" y="856"/>
                  </a:lnTo>
                  <a:lnTo>
                    <a:pt x="208" y="878"/>
                  </a:lnTo>
                  <a:lnTo>
                    <a:pt x="204" y="876"/>
                  </a:lnTo>
                  <a:lnTo>
                    <a:pt x="200" y="874"/>
                  </a:lnTo>
                  <a:lnTo>
                    <a:pt x="198" y="870"/>
                  </a:lnTo>
                  <a:lnTo>
                    <a:pt x="198" y="868"/>
                  </a:lnTo>
                  <a:lnTo>
                    <a:pt x="200" y="864"/>
                  </a:lnTo>
                  <a:lnTo>
                    <a:pt x="204" y="860"/>
                  </a:lnTo>
                  <a:lnTo>
                    <a:pt x="206" y="858"/>
                  </a:lnTo>
                  <a:lnTo>
                    <a:pt x="434" y="836"/>
                  </a:lnTo>
                  <a:lnTo>
                    <a:pt x="436" y="838"/>
                  </a:lnTo>
                  <a:lnTo>
                    <a:pt x="440" y="842"/>
                  </a:lnTo>
                  <a:lnTo>
                    <a:pt x="442" y="846"/>
                  </a:lnTo>
                  <a:lnTo>
                    <a:pt x="440" y="852"/>
                  </a:lnTo>
                  <a:lnTo>
                    <a:pt x="436" y="854"/>
                  </a:lnTo>
                  <a:close/>
                  <a:moveTo>
                    <a:pt x="208" y="902"/>
                  </a:moveTo>
                  <a:lnTo>
                    <a:pt x="208" y="886"/>
                  </a:lnTo>
                  <a:lnTo>
                    <a:pt x="432" y="864"/>
                  </a:lnTo>
                  <a:lnTo>
                    <a:pt x="432" y="880"/>
                  </a:lnTo>
                  <a:lnTo>
                    <a:pt x="208" y="902"/>
                  </a:lnTo>
                  <a:close/>
                  <a:moveTo>
                    <a:pt x="436" y="906"/>
                  </a:moveTo>
                  <a:lnTo>
                    <a:pt x="434" y="908"/>
                  </a:lnTo>
                  <a:lnTo>
                    <a:pt x="206" y="930"/>
                  </a:lnTo>
                  <a:lnTo>
                    <a:pt x="204" y="928"/>
                  </a:lnTo>
                  <a:lnTo>
                    <a:pt x="200" y="926"/>
                  </a:lnTo>
                  <a:lnTo>
                    <a:pt x="198" y="920"/>
                  </a:lnTo>
                  <a:lnTo>
                    <a:pt x="200" y="916"/>
                  </a:lnTo>
                  <a:lnTo>
                    <a:pt x="204" y="912"/>
                  </a:lnTo>
                  <a:lnTo>
                    <a:pt x="208" y="910"/>
                  </a:lnTo>
                  <a:lnTo>
                    <a:pt x="432" y="888"/>
                  </a:lnTo>
                  <a:lnTo>
                    <a:pt x="436" y="890"/>
                  </a:lnTo>
                  <a:lnTo>
                    <a:pt x="440" y="892"/>
                  </a:lnTo>
                  <a:lnTo>
                    <a:pt x="442" y="896"/>
                  </a:lnTo>
                  <a:lnTo>
                    <a:pt x="442" y="898"/>
                  </a:lnTo>
                  <a:lnTo>
                    <a:pt x="440" y="902"/>
                  </a:lnTo>
                  <a:lnTo>
                    <a:pt x="436" y="906"/>
                  </a:lnTo>
                  <a:close/>
                  <a:moveTo>
                    <a:pt x="208" y="954"/>
                  </a:moveTo>
                  <a:lnTo>
                    <a:pt x="208" y="938"/>
                  </a:lnTo>
                  <a:lnTo>
                    <a:pt x="432" y="916"/>
                  </a:lnTo>
                  <a:lnTo>
                    <a:pt x="432" y="932"/>
                  </a:lnTo>
                  <a:lnTo>
                    <a:pt x="208" y="954"/>
                  </a:lnTo>
                  <a:close/>
                  <a:moveTo>
                    <a:pt x="436" y="958"/>
                  </a:moveTo>
                  <a:lnTo>
                    <a:pt x="432" y="960"/>
                  </a:lnTo>
                  <a:lnTo>
                    <a:pt x="208" y="982"/>
                  </a:lnTo>
                  <a:lnTo>
                    <a:pt x="204" y="980"/>
                  </a:lnTo>
                  <a:lnTo>
                    <a:pt x="200" y="976"/>
                  </a:lnTo>
                  <a:lnTo>
                    <a:pt x="198" y="972"/>
                  </a:lnTo>
                  <a:lnTo>
                    <a:pt x="200" y="966"/>
                  </a:lnTo>
                  <a:lnTo>
                    <a:pt x="204" y="964"/>
                  </a:lnTo>
                  <a:lnTo>
                    <a:pt x="206" y="962"/>
                  </a:lnTo>
                  <a:lnTo>
                    <a:pt x="434" y="940"/>
                  </a:lnTo>
                  <a:lnTo>
                    <a:pt x="436" y="940"/>
                  </a:lnTo>
                  <a:lnTo>
                    <a:pt x="440" y="944"/>
                  </a:lnTo>
                  <a:lnTo>
                    <a:pt x="442" y="948"/>
                  </a:lnTo>
                  <a:lnTo>
                    <a:pt x="442" y="950"/>
                  </a:lnTo>
                  <a:lnTo>
                    <a:pt x="440" y="954"/>
                  </a:lnTo>
                  <a:lnTo>
                    <a:pt x="436" y="958"/>
                  </a:lnTo>
                  <a:close/>
                  <a:moveTo>
                    <a:pt x="432" y="988"/>
                  </a:moveTo>
                  <a:lnTo>
                    <a:pt x="432" y="988"/>
                  </a:lnTo>
                  <a:lnTo>
                    <a:pt x="394" y="1022"/>
                  </a:lnTo>
                  <a:lnTo>
                    <a:pt x="248" y="1022"/>
                  </a:lnTo>
                  <a:lnTo>
                    <a:pt x="212" y="990"/>
                  </a:lnTo>
                  <a:lnTo>
                    <a:pt x="432" y="968"/>
                  </a:lnTo>
                  <a:lnTo>
                    <a:pt x="432" y="988"/>
                  </a:lnTo>
                  <a:close/>
                  <a:moveTo>
                    <a:pt x="320" y="0"/>
                  </a:moveTo>
                  <a:lnTo>
                    <a:pt x="320" y="0"/>
                  </a:lnTo>
                  <a:lnTo>
                    <a:pt x="288" y="2"/>
                  </a:lnTo>
                  <a:lnTo>
                    <a:pt x="256" y="6"/>
                  </a:lnTo>
                  <a:lnTo>
                    <a:pt x="224" y="14"/>
                  </a:lnTo>
                  <a:lnTo>
                    <a:pt x="196" y="26"/>
                  </a:lnTo>
                  <a:lnTo>
                    <a:pt x="168" y="38"/>
                  </a:lnTo>
                  <a:lnTo>
                    <a:pt x="142" y="54"/>
                  </a:lnTo>
                  <a:lnTo>
                    <a:pt x="116" y="74"/>
                  </a:lnTo>
                  <a:lnTo>
                    <a:pt x="94" y="94"/>
                  </a:lnTo>
                  <a:lnTo>
                    <a:pt x="74" y="116"/>
                  </a:lnTo>
                  <a:lnTo>
                    <a:pt x="54" y="142"/>
                  </a:lnTo>
                  <a:lnTo>
                    <a:pt x="38" y="168"/>
                  </a:lnTo>
                  <a:lnTo>
                    <a:pt x="26" y="196"/>
                  </a:lnTo>
                  <a:lnTo>
                    <a:pt x="14" y="226"/>
                  </a:lnTo>
                  <a:lnTo>
                    <a:pt x="6" y="256"/>
                  </a:lnTo>
                  <a:lnTo>
                    <a:pt x="2" y="288"/>
                  </a:lnTo>
                  <a:lnTo>
                    <a:pt x="0" y="320"/>
                  </a:lnTo>
                  <a:lnTo>
                    <a:pt x="2" y="348"/>
                  </a:lnTo>
                  <a:lnTo>
                    <a:pt x="4" y="374"/>
                  </a:lnTo>
                  <a:lnTo>
                    <a:pt x="10" y="402"/>
                  </a:lnTo>
                  <a:lnTo>
                    <a:pt x="18" y="428"/>
                  </a:lnTo>
                  <a:lnTo>
                    <a:pt x="28" y="452"/>
                  </a:lnTo>
                  <a:lnTo>
                    <a:pt x="40" y="476"/>
                  </a:lnTo>
                  <a:lnTo>
                    <a:pt x="54" y="500"/>
                  </a:lnTo>
                  <a:lnTo>
                    <a:pt x="72" y="522"/>
                  </a:lnTo>
                  <a:lnTo>
                    <a:pt x="102" y="560"/>
                  </a:lnTo>
                  <a:lnTo>
                    <a:pt x="124" y="594"/>
                  </a:lnTo>
                  <a:lnTo>
                    <a:pt x="140" y="624"/>
                  </a:lnTo>
                  <a:lnTo>
                    <a:pt x="152" y="652"/>
                  </a:lnTo>
                  <a:lnTo>
                    <a:pt x="160" y="676"/>
                  </a:lnTo>
                  <a:lnTo>
                    <a:pt x="164" y="698"/>
                  </a:lnTo>
                  <a:lnTo>
                    <a:pt x="168" y="716"/>
                  </a:lnTo>
                  <a:lnTo>
                    <a:pt x="168" y="732"/>
                  </a:lnTo>
                  <a:lnTo>
                    <a:pt x="170" y="750"/>
                  </a:lnTo>
                  <a:lnTo>
                    <a:pt x="172" y="766"/>
                  </a:lnTo>
                  <a:lnTo>
                    <a:pt x="178" y="780"/>
                  </a:lnTo>
                  <a:lnTo>
                    <a:pt x="188" y="794"/>
                  </a:lnTo>
                  <a:lnTo>
                    <a:pt x="182" y="796"/>
                  </a:lnTo>
                  <a:lnTo>
                    <a:pt x="180" y="800"/>
                  </a:lnTo>
                  <a:lnTo>
                    <a:pt x="178" y="806"/>
                  </a:lnTo>
                  <a:lnTo>
                    <a:pt x="178" y="810"/>
                  </a:lnTo>
                  <a:lnTo>
                    <a:pt x="180" y="816"/>
                  </a:lnTo>
                  <a:lnTo>
                    <a:pt x="192" y="834"/>
                  </a:lnTo>
                  <a:lnTo>
                    <a:pt x="192" y="850"/>
                  </a:lnTo>
                  <a:lnTo>
                    <a:pt x="188" y="854"/>
                  </a:lnTo>
                  <a:lnTo>
                    <a:pt x="186" y="858"/>
                  </a:lnTo>
                  <a:lnTo>
                    <a:pt x="184" y="864"/>
                  </a:lnTo>
                  <a:lnTo>
                    <a:pt x="182" y="868"/>
                  </a:lnTo>
                  <a:lnTo>
                    <a:pt x="182" y="872"/>
                  </a:lnTo>
                  <a:lnTo>
                    <a:pt x="186" y="880"/>
                  </a:lnTo>
                  <a:lnTo>
                    <a:pt x="192" y="888"/>
                  </a:lnTo>
                  <a:lnTo>
                    <a:pt x="192" y="900"/>
                  </a:lnTo>
                  <a:lnTo>
                    <a:pt x="188" y="904"/>
                  </a:lnTo>
                  <a:lnTo>
                    <a:pt x="186" y="910"/>
                  </a:lnTo>
                  <a:lnTo>
                    <a:pt x="184" y="914"/>
                  </a:lnTo>
                  <a:lnTo>
                    <a:pt x="182" y="920"/>
                  </a:lnTo>
                  <a:lnTo>
                    <a:pt x="182" y="922"/>
                  </a:lnTo>
                  <a:lnTo>
                    <a:pt x="186" y="932"/>
                  </a:lnTo>
                  <a:lnTo>
                    <a:pt x="192" y="938"/>
                  </a:lnTo>
                  <a:lnTo>
                    <a:pt x="192" y="952"/>
                  </a:lnTo>
                  <a:lnTo>
                    <a:pt x="188" y="956"/>
                  </a:lnTo>
                  <a:lnTo>
                    <a:pt x="186" y="960"/>
                  </a:lnTo>
                  <a:lnTo>
                    <a:pt x="184" y="966"/>
                  </a:lnTo>
                  <a:lnTo>
                    <a:pt x="182" y="972"/>
                  </a:lnTo>
                  <a:lnTo>
                    <a:pt x="182" y="974"/>
                  </a:lnTo>
                  <a:lnTo>
                    <a:pt x="184" y="980"/>
                  </a:lnTo>
                  <a:lnTo>
                    <a:pt x="186" y="984"/>
                  </a:lnTo>
                  <a:lnTo>
                    <a:pt x="194" y="990"/>
                  </a:lnTo>
                  <a:lnTo>
                    <a:pt x="194" y="996"/>
                  </a:lnTo>
                  <a:lnTo>
                    <a:pt x="198" y="998"/>
                  </a:lnTo>
                  <a:lnTo>
                    <a:pt x="274" y="1066"/>
                  </a:lnTo>
                  <a:lnTo>
                    <a:pt x="280" y="1068"/>
                  </a:lnTo>
                  <a:lnTo>
                    <a:pt x="286" y="1070"/>
                  </a:lnTo>
                  <a:lnTo>
                    <a:pt x="360" y="1070"/>
                  </a:lnTo>
                  <a:lnTo>
                    <a:pt x="366" y="1068"/>
                  </a:lnTo>
                  <a:lnTo>
                    <a:pt x="370" y="1066"/>
                  </a:lnTo>
                  <a:lnTo>
                    <a:pt x="442" y="998"/>
                  </a:lnTo>
                  <a:lnTo>
                    <a:pt x="446" y="994"/>
                  </a:lnTo>
                  <a:lnTo>
                    <a:pt x="448" y="988"/>
                  </a:lnTo>
                  <a:lnTo>
                    <a:pt x="448" y="968"/>
                  </a:lnTo>
                  <a:lnTo>
                    <a:pt x="452" y="964"/>
                  </a:lnTo>
                  <a:lnTo>
                    <a:pt x="454" y="960"/>
                  </a:lnTo>
                  <a:lnTo>
                    <a:pt x="456" y="954"/>
                  </a:lnTo>
                  <a:lnTo>
                    <a:pt x="458" y="950"/>
                  </a:lnTo>
                  <a:lnTo>
                    <a:pt x="458" y="946"/>
                  </a:lnTo>
                  <a:lnTo>
                    <a:pt x="454" y="938"/>
                  </a:lnTo>
                  <a:lnTo>
                    <a:pt x="448" y="930"/>
                  </a:lnTo>
                  <a:lnTo>
                    <a:pt x="448" y="918"/>
                  </a:lnTo>
                  <a:lnTo>
                    <a:pt x="452" y="914"/>
                  </a:lnTo>
                  <a:lnTo>
                    <a:pt x="454" y="908"/>
                  </a:lnTo>
                  <a:lnTo>
                    <a:pt x="456" y="904"/>
                  </a:lnTo>
                  <a:lnTo>
                    <a:pt x="458" y="898"/>
                  </a:lnTo>
                  <a:lnTo>
                    <a:pt x="458" y="896"/>
                  </a:lnTo>
                  <a:lnTo>
                    <a:pt x="454" y="886"/>
                  </a:lnTo>
                  <a:lnTo>
                    <a:pt x="448" y="878"/>
                  </a:lnTo>
                  <a:lnTo>
                    <a:pt x="448" y="866"/>
                  </a:lnTo>
                  <a:lnTo>
                    <a:pt x="452" y="862"/>
                  </a:lnTo>
                  <a:lnTo>
                    <a:pt x="454" y="858"/>
                  </a:lnTo>
                  <a:lnTo>
                    <a:pt x="456" y="852"/>
                  </a:lnTo>
                  <a:lnTo>
                    <a:pt x="458" y="846"/>
                  </a:lnTo>
                  <a:lnTo>
                    <a:pt x="458" y="844"/>
                  </a:lnTo>
                  <a:lnTo>
                    <a:pt x="456" y="836"/>
                  </a:lnTo>
                  <a:lnTo>
                    <a:pt x="450" y="830"/>
                  </a:lnTo>
                  <a:lnTo>
                    <a:pt x="460" y="816"/>
                  </a:lnTo>
                  <a:lnTo>
                    <a:pt x="462" y="810"/>
                  </a:lnTo>
                  <a:lnTo>
                    <a:pt x="462" y="806"/>
                  </a:lnTo>
                  <a:lnTo>
                    <a:pt x="460" y="800"/>
                  </a:lnTo>
                  <a:lnTo>
                    <a:pt x="458" y="796"/>
                  </a:lnTo>
                  <a:lnTo>
                    <a:pt x="452" y="794"/>
                  </a:lnTo>
                  <a:lnTo>
                    <a:pt x="462" y="780"/>
                  </a:lnTo>
                  <a:lnTo>
                    <a:pt x="468" y="766"/>
                  </a:lnTo>
                  <a:lnTo>
                    <a:pt x="470" y="750"/>
                  </a:lnTo>
                  <a:lnTo>
                    <a:pt x="472" y="732"/>
                  </a:lnTo>
                  <a:lnTo>
                    <a:pt x="472" y="716"/>
                  </a:lnTo>
                  <a:lnTo>
                    <a:pt x="476" y="698"/>
                  </a:lnTo>
                  <a:lnTo>
                    <a:pt x="480" y="676"/>
                  </a:lnTo>
                  <a:lnTo>
                    <a:pt x="488" y="652"/>
                  </a:lnTo>
                  <a:lnTo>
                    <a:pt x="500" y="624"/>
                  </a:lnTo>
                  <a:lnTo>
                    <a:pt x="516" y="594"/>
                  </a:lnTo>
                  <a:lnTo>
                    <a:pt x="538" y="560"/>
                  </a:lnTo>
                  <a:lnTo>
                    <a:pt x="568" y="522"/>
                  </a:lnTo>
                  <a:lnTo>
                    <a:pt x="584" y="500"/>
                  </a:lnTo>
                  <a:lnTo>
                    <a:pt x="600" y="476"/>
                  </a:lnTo>
                  <a:lnTo>
                    <a:pt x="612" y="452"/>
                  </a:lnTo>
                  <a:lnTo>
                    <a:pt x="622" y="428"/>
                  </a:lnTo>
                  <a:lnTo>
                    <a:pt x="630" y="402"/>
                  </a:lnTo>
                  <a:lnTo>
                    <a:pt x="636" y="374"/>
                  </a:lnTo>
                  <a:lnTo>
                    <a:pt x="638" y="348"/>
                  </a:lnTo>
                  <a:lnTo>
                    <a:pt x="640" y="320"/>
                  </a:lnTo>
                  <a:lnTo>
                    <a:pt x="638" y="288"/>
                  </a:lnTo>
                  <a:lnTo>
                    <a:pt x="634" y="256"/>
                  </a:lnTo>
                  <a:lnTo>
                    <a:pt x="626" y="226"/>
                  </a:lnTo>
                  <a:lnTo>
                    <a:pt x="614" y="196"/>
                  </a:lnTo>
                  <a:lnTo>
                    <a:pt x="602" y="168"/>
                  </a:lnTo>
                  <a:lnTo>
                    <a:pt x="586" y="142"/>
                  </a:lnTo>
                  <a:lnTo>
                    <a:pt x="566" y="116"/>
                  </a:lnTo>
                  <a:lnTo>
                    <a:pt x="546" y="94"/>
                  </a:lnTo>
                  <a:lnTo>
                    <a:pt x="524" y="74"/>
                  </a:lnTo>
                  <a:lnTo>
                    <a:pt x="498" y="54"/>
                  </a:lnTo>
                  <a:lnTo>
                    <a:pt x="472" y="38"/>
                  </a:lnTo>
                  <a:lnTo>
                    <a:pt x="444" y="26"/>
                  </a:lnTo>
                  <a:lnTo>
                    <a:pt x="416" y="14"/>
                  </a:lnTo>
                  <a:lnTo>
                    <a:pt x="384" y="6"/>
                  </a:lnTo>
                  <a:lnTo>
                    <a:pt x="352" y="2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Freeform 39">
              <a:extLst>
                <a:ext uri="{FF2B5EF4-FFF2-40B4-BE49-F238E27FC236}">
                  <a16:creationId xmlns:a16="http://schemas.microsoft.com/office/drawing/2014/main" id="{7E8C5FB7-BF7E-4D6B-9297-81ADB6046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" y="2710"/>
              <a:ext cx="588" cy="564"/>
            </a:xfrm>
            <a:custGeom>
              <a:avLst/>
              <a:gdLst>
                <a:gd name="T0" fmla="*/ 294 w 588"/>
                <a:gd name="T1" fmla="*/ 564 h 564"/>
                <a:gd name="T2" fmla="*/ 354 w 588"/>
                <a:gd name="T3" fmla="*/ 558 h 564"/>
                <a:gd name="T4" fmla="*/ 408 w 588"/>
                <a:gd name="T5" fmla="*/ 540 h 564"/>
                <a:gd name="T6" fmla="*/ 458 w 588"/>
                <a:gd name="T7" fmla="*/ 512 h 564"/>
                <a:gd name="T8" fmla="*/ 502 w 588"/>
                <a:gd name="T9" fmla="*/ 476 h 564"/>
                <a:gd name="T10" fmla="*/ 538 w 588"/>
                <a:gd name="T11" fmla="*/ 434 h 564"/>
                <a:gd name="T12" fmla="*/ 566 w 588"/>
                <a:gd name="T13" fmla="*/ 384 h 564"/>
                <a:gd name="T14" fmla="*/ 582 w 588"/>
                <a:gd name="T15" fmla="*/ 328 h 564"/>
                <a:gd name="T16" fmla="*/ 588 w 588"/>
                <a:gd name="T17" fmla="*/ 268 h 564"/>
                <a:gd name="T18" fmla="*/ 588 w 588"/>
                <a:gd name="T19" fmla="*/ 238 h 564"/>
                <a:gd name="T20" fmla="*/ 576 w 588"/>
                <a:gd name="T21" fmla="*/ 182 h 564"/>
                <a:gd name="T22" fmla="*/ 566 w 588"/>
                <a:gd name="T23" fmla="*/ 156 h 564"/>
                <a:gd name="T24" fmla="*/ 544 w 588"/>
                <a:gd name="T25" fmla="*/ 122 h 564"/>
                <a:gd name="T26" fmla="*/ 518 w 588"/>
                <a:gd name="T27" fmla="*/ 92 h 564"/>
                <a:gd name="T28" fmla="*/ 488 w 588"/>
                <a:gd name="T29" fmla="*/ 66 h 564"/>
                <a:gd name="T30" fmla="*/ 454 w 588"/>
                <a:gd name="T31" fmla="*/ 44 h 564"/>
                <a:gd name="T32" fmla="*/ 418 w 588"/>
                <a:gd name="T33" fmla="*/ 24 h 564"/>
                <a:gd name="T34" fmla="*/ 378 w 588"/>
                <a:gd name="T35" fmla="*/ 12 h 564"/>
                <a:gd name="T36" fmla="*/ 338 w 588"/>
                <a:gd name="T37" fmla="*/ 4 h 564"/>
                <a:gd name="T38" fmla="*/ 294 w 588"/>
                <a:gd name="T39" fmla="*/ 0 h 564"/>
                <a:gd name="T40" fmla="*/ 272 w 588"/>
                <a:gd name="T41" fmla="*/ 0 h 564"/>
                <a:gd name="T42" fmla="*/ 230 w 588"/>
                <a:gd name="T43" fmla="*/ 6 h 564"/>
                <a:gd name="T44" fmla="*/ 190 w 588"/>
                <a:gd name="T45" fmla="*/ 18 h 564"/>
                <a:gd name="T46" fmla="*/ 152 w 588"/>
                <a:gd name="T47" fmla="*/ 34 h 564"/>
                <a:gd name="T48" fmla="*/ 116 w 588"/>
                <a:gd name="T49" fmla="*/ 54 h 564"/>
                <a:gd name="T50" fmla="*/ 84 w 588"/>
                <a:gd name="T51" fmla="*/ 78 h 564"/>
                <a:gd name="T52" fmla="*/ 56 w 588"/>
                <a:gd name="T53" fmla="*/ 108 h 564"/>
                <a:gd name="T54" fmla="*/ 32 w 588"/>
                <a:gd name="T55" fmla="*/ 140 h 564"/>
                <a:gd name="T56" fmla="*/ 22 w 588"/>
                <a:gd name="T57" fmla="*/ 156 h 564"/>
                <a:gd name="T58" fmla="*/ 4 w 588"/>
                <a:gd name="T59" fmla="*/ 210 h 564"/>
                <a:gd name="T60" fmla="*/ 0 w 588"/>
                <a:gd name="T61" fmla="*/ 268 h 564"/>
                <a:gd name="T62" fmla="*/ 0 w 588"/>
                <a:gd name="T63" fmla="*/ 298 h 564"/>
                <a:gd name="T64" fmla="*/ 12 w 588"/>
                <a:gd name="T65" fmla="*/ 356 h 564"/>
                <a:gd name="T66" fmla="*/ 34 w 588"/>
                <a:gd name="T67" fmla="*/ 408 h 564"/>
                <a:gd name="T68" fmla="*/ 66 w 588"/>
                <a:gd name="T69" fmla="*/ 456 h 564"/>
                <a:gd name="T70" fmla="*/ 106 w 588"/>
                <a:gd name="T71" fmla="*/ 496 h 564"/>
                <a:gd name="T72" fmla="*/ 154 w 588"/>
                <a:gd name="T73" fmla="*/ 528 h 564"/>
                <a:gd name="T74" fmla="*/ 206 w 588"/>
                <a:gd name="T75" fmla="*/ 550 h 564"/>
                <a:gd name="T76" fmla="*/ 264 w 588"/>
                <a:gd name="T77" fmla="*/ 562 h 564"/>
                <a:gd name="T78" fmla="*/ 294 w 588"/>
                <a:gd name="T79" fmla="*/ 564 h 5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88"/>
                <a:gd name="T121" fmla="*/ 0 h 564"/>
                <a:gd name="T122" fmla="*/ 588 w 588"/>
                <a:gd name="T123" fmla="*/ 564 h 5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88" h="564">
                  <a:moveTo>
                    <a:pt x="294" y="564"/>
                  </a:moveTo>
                  <a:lnTo>
                    <a:pt x="294" y="564"/>
                  </a:lnTo>
                  <a:lnTo>
                    <a:pt x="324" y="562"/>
                  </a:lnTo>
                  <a:lnTo>
                    <a:pt x="354" y="558"/>
                  </a:lnTo>
                  <a:lnTo>
                    <a:pt x="382" y="550"/>
                  </a:lnTo>
                  <a:lnTo>
                    <a:pt x="408" y="540"/>
                  </a:lnTo>
                  <a:lnTo>
                    <a:pt x="434" y="528"/>
                  </a:lnTo>
                  <a:lnTo>
                    <a:pt x="458" y="512"/>
                  </a:lnTo>
                  <a:lnTo>
                    <a:pt x="482" y="496"/>
                  </a:lnTo>
                  <a:lnTo>
                    <a:pt x="502" y="476"/>
                  </a:lnTo>
                  <a:lnTo>
                    <a:pt x="522" y="456"/>
                  </a:lnTo>
                  <a:lnTo>
                    <a:pt x="538" y="434"/>
                  </a:lnTo>
                  <a:lnTo>
                    <a:pt x="554" y="408"/>
                  </a:lnTo>
                  <a:lnTo>
                    <a:pt x="566" y="384"/>
                  </a:lnTo>
                  <a:lnTo>
                    <a:pt x="576" y="356"/>
                  </a:lnTo>
                  <a:lnTo>
                    <a:pt x="582" y="328"/>
                  </a:lnTo>
                  <a:lnTo>
                    <a:pt x="588" y="298"/>
                  </a:lnTo>
                  <a:lnTo>
                    <a:pt x="588" y="268"/>
                  </a:lnTo>
                  <a:lnTo>
                    <a:pt x="588" y="238"/>
                  </a:lnTo>
                  <a:lnTo>
                    <a:pt x="584" y="210"/>
                  </a:lnTo>
                  <a:lnTo>
                    <a:pt x="576" y="182"/>
                  </a:lnTo>
                  <a:lnTo>
                    <a:pt x="566" y="156"/>
                  </a:lnTo>
                  <a:lnTo>
                    <a:pt x="556" y="140"/>
                  </a:lnTo>
                  <a:lnTo>
                    <a:pt x="544" y="122"/>
                  </a:lnTo>
                  <a:lnTo>
                    <a:pt x="532" y="108"/>
                  </a:lnTo>
                  <a:lnTo>
                    <a:pt x="518" y="92"/>
                  </a:lnTo>
                  <a:lnTo>
                    <a:pt x="504" y="78"/>
                  </a:lnTo>
                  <a:lnTo>
                    <a:pt x="488" y="66"/>
                  </a:lnTo>
                  <a:lnTo>
                    <a:pt x="472" y="54"/>
                  </a:lnTo>
                  <a:lnTo>
                    <a:pt x="454" y="44"/>
                  </a:lnTo>
                  <a:lnTo>
                    <a:pt x="436" y="34"/>
                  </a:lnTo>
                  <a:lnTo>
                    <a:pt x="418" y="24"/>
                  </a:lnTo>
                  <a:lnTo>
                    <a:pt x="398" y="18"/>
                  </a:lnTo>
                  <a:lnTo>
                    <a:pt x="378" y="12"/>
                  </a:lnTo>
                  <a:lnTo>
                    <a:pt x="358" y="6"/>
                  </a:lnTo>
                  <a:lnTo>
                    <a:pt x="338" y="4"/>
                  </a:lnTo>
                  <a:lnTo>
                    <a:pt x="316" y="0"/>
                  </a:lnTo>
                  <a:lnTo>
                    <a:pt x="294" y="0"/>
                  </a:lnTo>
                  <a:lnTo>
                    <a:pt x="272" y="0"/>
                  </a:lnTo>
                  <a:lnTo>
                    <a:pt x="250" y="4"/>
                  </a:lnTo>
                  <a:lnTo>
                    <a:pt x="230" y="6"/>
                  </a:lnTo>
                  <a:lnTo>
                    <a:pt x="210" y="12"/>
                  </a:lnTo>
                  <a:lnTo>
                    <a:pt x="190" y="18"/>
                  </a:lnTo>
                  <a:lnTo>
                    <a:pt x="170" y="24"/>
                  </a:lnTo>
                  <a:lnTo>
                    <a:pt x="152" y="34"/>
                  </a:lnTo>
                  <a:lnTo>
                    <a:pt x="134" y="44"/>
                  </a:lnTo>
                  <a:lnTo>
                    <a:pt x="116" y="54"/>
                  </a:lnTo>
                  <a:lnTo>
                    <a:pt x="100" y="66"/>
                  </a:lnTo>
                  <a:lnTo>
                    <a:pt x="84" y="78"/>
                  </a:lnTo>
                  <a:lnTo>
                    <a:pt x="70" y="92"/>
                  </a:lnTo>
                  <a:lnTo>
                    <a:pt x="56" y="108"/>
                  </a:lnTo>
                  <a:lnTo>
                    <a:pt x="44" y="122"/>
                  </a:lnTo>
                  <a:lnTo>
                    <a:pt x="32" y="140"/>
                  </a:lnTo>
                  <a:lnTo>
                    <a:pt x="22" y="156"/>
                  </a:lnTo>
                  <a:lnTo>
                    <a:pt x="12" y="182"/>
                  </a:lnTo>
                  <a:lnTo>
                    <a:pt x="4" y="210"/>
                  </a:lnTo>
                  <a:lnTo>
                    <a:pt x="0" y="238"/>
                  </a:lnTo>
                  <a:lnTo>
                    <a:pt x="0" y="268"/>
                  </a:lnTo>
                  <a:lnTo>
                    <a:pt x="0" y="298"/>
                  </a:lnTo>
                  <a:lnTo>
                    <a:pt x="6" y="328"/>
                  </a:lnTo>
                  <a:lnTo>
                    <a:pt x="12" y="356"/>
                  </a:lnTo>
                  <a:lnTo>
                    <a:pt x="22" y="384"/>
                  </a:lnTo>
                  <a:lnTo>
                    <a:pt x="34" y="408"/>
                  </a:lnTo>
                  <a:lnTo>
                    <a:pt x="50" y="434"/>
                  </a:lnTo>
                  <a:lnTo>
                    <a:pt x="66" y="456"/>
                  </a:lnTo>
                  <a:lnTo>
                    <a:pt x="86" y="476"/>
                  </a:lnTo>
                  <a:lnTo>
                    <a:pt x="106" y="496"/>
                  </a:lnTo>
                  <a:lnTo>
                    <a:pt x="130" y="512"/>
                  </a:lnTo>
                  <a:lnTo>
                    <a:pt x="154" y="528"/>
                  </a:lnTo>
                  <a:lnTo>
                    <a:pt x="180" y="540"/>
                  </a:lnTo>
                  <a:lnTo>
                    <a:pt x="206" y="550"/>
                  </a:lnTo>
                  <a:lnTo>
                    <a:pt x="234" y="558"/>
                  </a:lnTo>
                  <a:lnTo>
                    <a:pt x="264" y="562"/>
                  </a:lnTo>
                  <a:lnTo>
                    <a:pt x="294" y="564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40">
              <a:extLst>
                <a:ext uri="{FF2B5EF4-FFF2-40B4-BE49-F238E27FC236}">
                  <a16:creationId xmlns:a16="http://schemas.microsoft.com/office/drawing/2014/main" id="{6FCD6229-439E-40EA-B246-5ED5AB90C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" y="3006"/>
              <a:ext cx="194" cy="452"/>
            </a:xfrm>
            <a:custGeom>
              <a:avLst/>
              <a:gdLst>
                <a:gd name="T0" fmla="*/ 0 w 194"/>
                <a:gd name="T1" fmla="*/ 0 h 452"/>
                <a:gd name="T2" fmla="*/ 0 w 194"/>
                <a:gd name="T3" fmla="*/ 0 h 452"/>
                <a:gd name="T4" fmla="*/ 2 w 194"/>
                <a:gd name="T5" fmla="*/ 26 h 452"/>
                <a:gd name="T6" fmla="*/ 6 w 194"/>
                <a:gd name="T7" fmla="*/ 50 h 452"/>
                <a:gd name="T8" fmla="*/ 12 w 194"/>
                <a:gd name="T9" fmla="*/ 74 h 452"/>
                <a:gd name="T10" fmla="*/ 20 w 194"/>
                <a:gd name="T11" fmla="*/ 98 h 452"/>
                <a:gd name="T12" fmla="*/ 30 w 194"/>
                <a:gd name="T13" fmla="*/ 120 h 452"/>
                <a:gd name="T14" fmla="*/ 40 w 194"/>
                <a:gd name="T15" fmla="*/ 142 h 452"/>
                <a:gd name="T16" fmla="*/ 54 w 194"/>
                <a:gd name="T17" fmla="*/ 162 h 452"/>
                <a:gd name="T18" fmla="*/ 68 w 194"/>
                <a:gd name="T19" fmla="*/ 180 h 452"/>
                <a:gd name="T20" fmla="*/ 68 w 194"/>
                <a:gd name="T21" fmla="*/ 180 h 452"/>
                <a:gd name="T22" fmla="*/ 94 w 194"/>
                <a:gd name="T23" fmla="*/ 212 h 452"/>
                <a:gd name="T24" fmla="*/ 114 w 194"/>
                <a:gd name="T25" fmla="*/ 240 h 452"/>
                <a:gd name="T26" fmla="*/ 130 w 194"/>
                <a:gd name="T27" fmla="*/ 266 h 452"/>
                <a:gd name="T28" fmla="*/ 144 w 194"/>
                <a:gd name="T29" fmla="*/ 290 h 452"/>
                <a:gd name="T30" fmla="*/ 152 w 194"/>
                <a:gd name="T31" fmla="*/ 312 h 452"/>
                <a:gd name="T32" fmla="*/ 158 w 194"/>
                <a:gd name="T33" fmla="*/ 332 h 452"/>
                <a:gd name="T34" fmla="*/ 162 w 194"/>
                <a:gd name="T35" fmla="*/ 350 h 452"/>
                <a:gd name="T36" fmla="*/ 166 w 194"/>
                <a:gd name="T37" fmla="*/ 366 h 452"/>
                <a:gd name="T38" fmla="*/ 168 w 194"/>
                <a:gd name="T39" fmla="*/ 394 h 452"/>
                <a:gd name="T40" fmla="*/ 170 w 194"/>
                <a:gd name="T41" fmla="*/ 416 h 452"/>
                <a:gd name="T42" fmla="*/ 174 w 194"/>
                <a:gd name="T43" fmla="*/ 426 h 452"/>
                <a:gd name="T44" fmla="*/ 178 w 194"/>
                <a:gd name="T45" fmla="*/ 436 h 452"/>
                <a:gd name="T46" fmla="*/ 184 w 194"/>
                <a:gd name="T47" fmla="*/ 444 h 452"/>
                <a:gd name="T48" fmla="*/ 194 w 194"/>
                <a:gd name="T49" fmla="*/ 452 h 452"/>
                <a:gd name="T50" fmla="*/ 194 w 194"/>
                <a:gd name="T51" fmla="*/ 452 h 452"/>
                <a:gd name="T52" fmla="*/ 186 w 194"/>
                <a:gd name="T53" fmla="*/ 444 h 452"/>
                <a:gd name="T54" fmla="*/ 182 w 194"/>
                <a:gd name="T55" fmla="*/ 436 h 452"/>
                <a:gd name="T56" fmla="*/ 178 w 194"/>
                <a:gd name="T57" fmla="*/ 426 h 452"/>
                <a:gd name="T58" fmla="*/ 176 w 194"/>
                <a:gd name="T59" fmla="*/ 416 h 452"/>
                <a:gd name="T60" fmla="*/ 176 w 194"/>
                <a:gd name="T61" fmla="*/ 392 h 452"/>
                <a:gd name="T62" fmla="*/ 174 w 194"/>
                <a:gd name="T63" fmla="*/ 364 h 452"/>
                <a:gd name="T64" fmla="*/ 172 w 194"/>
                <a:gd name="T65" fmla="*/ 348 h 452"/>
                <a:gd name="T66" fmla="*/ 168 w 194"/>
                <a:gd name="T67" fmla="*/ 332 h 452"/>
                <a:gd name="T68" fmla="*/ 164 w 194"/>
                <a:gd name="T69" fmla="*/ 312 h 452"/>
                <a:gd name="T70" fmla="*/ 154 w 194"/>
                <a:gd name="T71" fmla="*/ 290 h 452"/>
                <a:gd name="T72" fmla="*/ 144 w 194"/>
                <a:gd name="T73" fmla="*/ 266 h 452"/>
                <a:gd name="T74" fmla="*/ 128 w 194"/>
                <a:gd name="T75" fmla="*/ 240 h 452"/>
                <a:gd name="T76" fmla="*/ 110 w 194"/>
                <a:gd name="T77" fmla="*/ 210 h 452"/>
                <a:gd name="T78" fmla="*/ 86 w 194"/>
                <a:gd name="T79" fmla="*/ 180 h 452"/>
                <a:gd name="T80" fmla="*/ 86 w 194"/>
                <a:gd name="T81" fmla="*/ 180 h 452"/>
                <a:gd name="T82" fmla="*/ 66 w 194"/>
                <a:gd name="T83" fmla="*/ 154 h 452"/>
                <a:gd name="T84" fmla="*/ 54 w 194"/>
                <a:gd name="T85" fmla="*/ 138 h 452"/>
                <a:gd name="T86" fmla="*/ 40 w 194"/>
                <a:gd name="T87" fmla="*/ 118 h 452"/>
                <a:gd name="T88" fmla="*/ 28 w 194"/>
                <a:gd name="T89" fmla="*/ 96 h 452"/>
                <a:gd name="T90" fmla="*/ 16 w 194"/>
                <a:gd name="T91" fmla="*/ 68 h 452"/>
                <a:gd name="T92" fmla="*/ 6 w 194"/>
                <a:gd name="T93" fmla="*/ 36 h 452"/>
                <a:gd name="T94" fmla="*/ 0 w 194"/>
                <a:gd name="T95" fmla="*/ 0 h 452"/>
                <a:gd name="T96" fmla="*/ 0 w 194"/>
                <a:gd name="T97" fmla="*/ 0 h 4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4"/>
                <a:gd name="T148" fmla="*/ 0 h 452"/>
                <a:gd name="T149" fmla="*/ 194 w 194"/>
                <a:gd name="T150" fmla="*/ 452 h 45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4" h="452">
                  <a:moveTo>
                    <a:pt x="0" y="0"/>
                  </a:moveTo>
                  <a:lnTo>
                    <a:pt x="0" y="0"/>
                  </a:lnTo>
                  <a:lnTo>
                    <a:pt x="2" y="26"/>
                  </a:lnTo>
                  <a:lnTo>
                    <a:pt x="6" y="50"/>
                  </a:lnTo>
                  <a:lnTo>
                    <a:pt x="12" y="74"/>
                  </a:lnTo>
                  <a:lnTo>
                    <a:pt x="20" y="98"/>
                  </a:lnTo>
                  <a:lnTo>
                    <a:pt x="30" y="120"/>
                  </a:lnTo>
                  <a:lnTo>
                    <a:pt x="40" y="142"/>
                  </a:lnTo>
                  <a:lnTo>
                    <a:pt x="54" y="162"/>
                  </a:lnTo>
                  <a:lnTo>
                    <a:pt x="68" y="180"/>
                  </a:lnTo>
                  <a:lnTo>
                    <a:pt x="94" y="212"/>
                  </a:lnTo>
                  <a:lnTo>
                    <a:pt x="114" y="240"/>
                  </a:lnTo>
                  <a:lnTo>
                    <a:pt x="130" y="266"/>
                  </a:lnTo>
                  <a:lnTo>
                    <a:pt x="144" y="290"/>
                  </a:lnTo>
                  <a:lnTo>
                    <a:pt x="152" y="312"/>
                  </a:lnTo>
                  <a:lnTo>
                    <a:pt x="158" y="332"/>
                  </a:lnTo>
                  <a:lnTo>
                    <a:pt x="162" y="350"/>
                  </a:lnTo>
                  <a:lnTo>
                    <a:pt x="166" y="366"/>
                  </a:lnTo>
                  <a:lnTo>
                    <a:pt x="168" y="394"/>
                  </a:lnTo>
                  <a:lnTo>
                    <a:pt x="170" y="416"/>
                  </a:lnTo>
                  <a:lnTo>
                    <a:pt x="174" y="426"/>
                  </a:lnTo>
                  <a:lnTo>
                    <a:pt x="178" y="436"/>
                  </a:lnTo>
                  <a:lnTo>
                    <a:pt x="184" y="444"/>
                  </a:lnTo>
                  <a:lnTo>
                    <a:pt x="194" y="452"/>
                  </a:lnTo>
                  <a:lnTo>
                    <a:pt x="186" y="444"/>
                  </a:lnTo>
                  <a:lnTo>
                    <a:pt x="182" y="436"/>
                  </a:lnTo>
                  <a:lnTo>
                    <a:pt x="178" y="426"/>
                  </a:lnTo>
                  <a:lnTo>
                    <a:pt x="176" y="416"/>
                  </a:lnTo>
                  <a:lnTo>
                    <a:pt x="176" y="392"/>
                  </a:lnTo>
                  <a:lnTo>
                    <a:pt x="174" y="364"/>
                  </a:lnTo>
                  <a:lnTo>
                    <a:pt x="172" y="348"/>
                  </a:lnTo>
                  <a:lnTo>
                    <a:pt x="168" y="332"/>
                  </a:lnTo>
                  <a:lnTo>
                    <a:pt x="164" y="312"/>
                  </a:lnTo>
                  <a:lnTo>
                    <a:pt x="154" y="290"/>
                  </a:lnTo>
                  <a:lnTo>
                    <a:pt x="144" y="266"/>
                  </a:lnTo>
                  <a:lnTo>
                    <a:pt x="128" y="240"/>
                  </a:lnTo>
                  <a:lnTo>
                    <a:pt x="110" y="210"/>
                  </a:lnTo>
                  <a:lnTo>
                    <a:pt x="86" y="180"/>
                  </a:lnTo>
                  <a:lnTo>
                    <a:pt x="66" y="154"/>
                  </a:lnTo>
                  <a:lnTo>
                    <a:pt x="54" y="138"/>
                  </a:lnTo>
                  <a:lnTo>
                    <a:pt x="40" y="118"/>
                  </a:lnTo>
                  <a:lnTo>
                    <a:pt x="28" y="96"/>
                  </a:lnTo>
                  <a:lnTo>
                    <a:pt x="16" y="68"/>
                  </a:lnTo>
                  <a:lnTo>
                    <a:pt x="6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Freeform 41">
              <a:extLst>
                <a:ext uri="{FF2B5EF4-FFF2-40B4-BE49-F238E27FC236}">
                  <a16:creationId xmlns:a16="http://schemas.microsoft.com/office/drawing/2014/main" id="{1FE830A4-5807-45F6-B714-8602F9B0C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6" y="3006"/>
              <a:ext cx="194" cy="452"/>
            </a:xfrm>
            <a:custGeom>
              <a:avLst/>
              <a:gdLst>
                <a:gd name="T0" fmla="*/ 194 w 194"/>
                <a:gd name="T1" fmla="*/ 0 h 452"/>
                <a:gd name="T2" fmla="*/ 194 w 194"/>
                <a:gd name="T3" fmla="*/ 0 h 452"/>
                <a:gd name="T4" fmla="*/ 192 w 194"/>
                <a:gd name="T5" fmla="*/ 26 h 452"/>
                <a:gd name="T6" fmla="*/ 188 w 194"/>
                <a:gd name="T7" fmla="*/ 50 h 452"/>
                <a:gd name="T8" fmla="*/ 182 w 194"/>
                <a:gd name="T9" fmla="*/ 74 h 452"/>
                <a:gd name="T10" fmla="*/ 174 w 194"/>
                <a:gd name="T11" fmla="*/ 98 h 452"/>
                <a:gd name="T12" fmla="*/ 164 w 194"/>
                <a:gd name="T13" fmla="*/ 120 h 452"/>
                <a:gd name="T14" fmla="*/ 152 w 194"/>
                <a:gd name="T15" fmla="*/ 142 h 452"/>
                <a:gd name="T16" fmla="*/ 140 w 194"/>
                <a:gd name="T17" fmla="*/ 162 h 452"/>
                <a:gd name="T18" fmla="*/ 124 w 194"/>
                <a:gd name="T19" fmla="*/ 180 h 452"/>
                <a:gd name="T20" fmla="*/ 124 w 194"/>
                <a:gd name="T21" fmla="*/ 180 h 452"/>
                <a:gd name="T22" fmla="*/ 98 w 194"/>
                <a:gd name="T23" fmla="*/ 212 h 452"/>
                <a:gd name="T24" fmla="*/ 78 w 194"/>
                <a:gd name="T25" fmla="*/ 240 h 452"/>
                <a:gd name="T26" fmla="*/ 62 w 194"/>
                <a:gd name="T27" fmla="*/ 266 h 452"/>
                <a:gd name="T28" fmla="*/ 50 w 194"/>
                <a:gd name="T29" fmla="*/ 290 h 452"/>
                <a:gd name="T30" fmla="*/ 40 w 194"/>
                <a:gd name="T31" fmla="*/ 312 h 452"/>
                <a:gd name="T32" fmla="*/ 34 w 194"/>
                <a:gd name="T33" fmla="*/ 332 h 452"/>
                <a:gd name="T34" fmla="*/ 30 w 194"/>
                <a:gd name="T35" fmla="*/ 350 h 452"/>
                <a:gd name="T36" fmla="*/ 28 w 194"/>
                <a:gd name="T37" fmla="*/ 366 h 452"/>
                <a:gd name="T38" fmla="*/ 26 w 194"/>
                <a:gd name="T39" fmla="*/ 394 h 452"/>
                <a:gd name="T40" fmla="*/ 22 w 194"/>
                <a:gd name="T41" fmla="*/ 416 h 452"/>
                <a:gd name="T42" fmla="*/ 20 w 194"/>
                <a:gd name="T43" fmla="*/ 426 h 452"/>
                <a:gd name="T44" fmla="*/ 16 w 194"/>
                <a:gd name="T45" fmla="*/ 436 h 452"/>
                <a:gd name="T46" fmla="*/ 8 w 194"/>
                <a:gd name="T47" fmla="*/ 444 h 452"/>
                <a:gd name="T48" fmla="*/ 0 w 194"/>
                <a:gd name="T49" fmla="*/ 452 h 452"/>
                <a:gd name="T50" fmla="*/ 0 w 194"/>
                <a:gd name="T51" fmla="*/ 452 h 452"/>
                <a:gd name="T52" fmla="*/ 6 w 194"/>
                <a:gd name="T53" fmla="*/ 444 h 452"/>
                <a:gd name="T54" fmla="*/ 12 w 194"/>
                <a:gd name="T55" fmla="*/ 436 h 452"/>
                <a:gd name="T56" fmla="*/ 14 w 194"/>
                <a:gd name="T57" fmla="*/ 426 h 452"/>
                <a:gd name="T58" fmla="*/ 16 w 194"/>
                <a:gd name="T59" fmla="*/ 416 h 452"/>
                <a:gd name="T60" fmla="*/ 18 w 194"/>
                <a:gd name="T61" fmla="*/ 392 h 452"/>
                <a:gd name="T62" fmla="*/ 18 w 194"/>
                <a:gd name="T63" fmla="*/ 364 h 452"/>
                <a:gd name="T64" fmla="*/ 20 w 194"/>
                <a:gd name="T65" fmla="*/ 348 h 452"/>
                <a:gd name="T66" fmla="*/ 24 w 194"/>
                <a:gd name="T67" fmla="*/ 332 h 452"/>
                <a:gd name="T68" fmla="*/ 30 w 194"/>
                <a:gd name="T69" fmla="*/ 312 h 452"/>
                <a:gd name="T70" fmla="*/ 38 w 194"/>
                <a:gd name="T71" fmla="*/ 290 h 452"/>
                <a:gd name="T72" fmla="*/ 50 w 194"/>
                <a:gd name="T73" fmla="*/ 266 h 452"/>
                <a:gd name="T74" fmla="*/ 64 w 194"/>
                <a:gd name="T75" fmla="*/ 240 h 452"/>
                <a:gd name="T76" fmla="*/ 84 w 194"/>
                <a:gd name="T77" fmla="*/ 210 h 452"/>
                <a:gd name="T78" fmla="*/ 108 w 194"/>
                <a:gd name="T79" fmla="*/ 180 h 452"/>
                <a:gd name="T80" fmla="*/ 108 w 194"/>
                <a:gd name="T81" fmla="*/ 180 h 452"/>
                <a:gd name="T82" fmla="*/ 128 w 194"/>
                <a:gd name="T83" fmla="*/ 154 h 452"/>
                <a:gd name="T84" fmla="*/ 140 w 194"/>
                <a:gd name="T85" fmla="*/ 138 h 452"/>
                <a:gd name="T86" fmla="*/ 152 w 194"/>
                <a:gd name="T87" fmla="*/ 118 h 452"/>
                <a:gd name="T88" fmla="*/ 164 w 194"/>
                <a:gd name="T89" fmla="*/ 96 h 452"/>
                <a:gd name="T90" fmla="*/ 176 w 194"/>
                <a:gd name="T91" fmla="*/ 68 h 452"/>
                <a:gd name="T92" fmla="*/ 186 w 194"/>
                <a:gd name="T93" fmla="*/ 36 h 452"/>
                <a:gd name="T94" fmla="*/ 194 w 194"/>
                <a:gd name="T95" fmla="*/ 0 h 452"/>
                <a:gd name="T96" fmla="*/ 194 w 194"/>
                <a:gd name="T97" fmla="*/ 0 h 4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4"/>
                <a:gd name="T148" fmla="*/ 0 h 452"/>
                <a:gd name="T149" fmla="*/ 194 w 194"/>
                <a:gd name="T150" fmla="*/ 452 h 45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4" h="452">
                  <a:moveTo>
                    <a:pt x="194" y="0"/>
                  </a:moveTo>
                  <a:lnTo>
                    <a:pt x="194" y="0"/>
                  </a:lnTo>
                  <a:lnTo>
                    <a:pt x="192" y="26"/>
                  </a:lnTo>
                  <a:lnTo>
                    <a:pt x="188" y="50"/>
                  </a:lnTo>
                  <a:lnTo>
                    <a:pt x="182" y="74"/>
                  </a:lnTo>
                  <a:lnTo>
                    <a:pt x="174" y="98"/>
                  </a:lnTo>
                  <a:lnTo>
                    <a:pt x="164" y="120"/>
                  </a:lnTo>
                  <a:lnTo>
                    <a:pt x="152" y="142"/>
                  </a:lnTo>
                  <a:lnTo>
                    <a:pt x="140" y="162"/>
                  </a:lnTo>
                  <a:lnTo>
                    <a:pt x="124" y="180"/>
                  </a:lnTo>
                  <a:lnTo>
                    <a:pt x="98" y="212"/>
                  </a:lnTo>
                  <a:lnTo>
                    <a:pt x="78" y="240"/>
                  </a:lnTo>
                  <a:lnTo>
                    <a:pt x="62" y="266"/>
                  </a:lnTo>
                  <a:lnTo>
                    <a:pt x="50" y="290"/>
                  </a:lnTo>
                  <a:lnTo>
                    <a:pt x="40" y="312"/>
                  </a:lnTo>
                  <a:lnTo>
                    <a:pt x="34" y="332"/>
                  </a:lnTo>
                  <a:lnTo>
                    <a:pt x="30" y="350"/>
                  </a:lnTo>
                  <a:lnTo>
                    <a:pt x="28" y="366"/>
                  </a:lnTo>
                  <a:lnTo>
                    <a:pt x="26" y="394"/>
                  </a:lnTo>
                  <a:lnTo>
                    <a:pt x="22" y="416"/>
                  </a:lnTo>
                  <a:lnTo>
                    <a:pt x="20" y="426"/>
                  </a:lnTo>
                  <a:lnTo>
                    <a:pt x="16" y="436"/>
                  </a:lnTo>
                  <a:lnTo>
                    <a:pt x="8" y="444"/>
                  </a:lnTo>
                  <a:lnTo>
                    <a:pt x="0" y="452"/>
                  </a:lnTo>
                  <a:lnTo>
                    <a:pt x="6" y="444"/>
                  </a:lnTo>
                  <a:lnTo>
                    <a:pt x="12" y="436"/>
                  </a:lnTo>
                  <a:lnTo>
                    <a:pt x="14" y="426"/>
                  </a:lnTo>
                  <a:lnTo>
                    <a:pt x="16" y="416"/>
                  </a:lnTo>
                  <a:lnTo>
                    <a:pt x="18" y="392"/>
                  </a:lnTo>
                  <a:lnTo>
                    <a:pt x="18" y="364"/>
                  </a:lnTo>
                  <a:lnTo>
                    <a:pt x="20" y="348"/>
                  </a:lnTo>
                  <a:lnTo>
                    <a:pt x="24" y="332"/>
                  </a:lnTo>
                  <a:lnTo>
                    <a:pt x="30" y="312"/>
                  </a:lnTo>
                  <a:lnTo>
                    <a:pt x="38" y="290"/>
                  </a:lnTo>
                  <a:lnTo>
                    <a:pt x="50" y="266"/>
                  </a:lnTo>
                  <a:lnTo>
                    <a:pt x="64" y="240"/>
                  </a:lnTo>
                  <a:lnTo>
                    <a:pt x="84" y="210"/>
                  </a:lnTo>
                  <a:lnTo>
                    <a:pt x="108" y="180"/>
                  </a:lnTo>
                  <a:lnTo>
                    <a:pt x="128" y="154"/>
                  </a:lnTo>
                  <a:lnTo>
                    <a:pt x="140" y="138"/>
                  </a:lnTo>
                  <a:lnTo>
                    <a:pt x="152" y="118"/>
                  </a:lnTo>
                  <a:lnTo>
                    <a:pt x="164" y="96"/>
                  </a:lnTo>
                  <a:lnTo>
                    <a:pt x="176" y="68"/>
                  </a:lnTo>
                  <a:lnTo>
                    <a:pt x="186" y="36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Freeform 42">
              <a:extLst>
                <a:ext uri="{FF2B5EF4-FFF2-40B4-BE49-F238E27FC236}">
                  <a16:creationId xmlns:a16="http://schemas.microsoft.com/office/drawing/2014/main" id="{95511D8A-E40C-4883-9B5E-B29EA8232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6" y="2756"/>
              <a:ext cx="158" cy="112"/>
            </a:xfrm>
            <a:custGeom>
              <a:avLst/>
              <a:gdLst>
                <a:gd name="T0" fmla="*/ 156 w 158"/>
                <a:gd name="T1" fmla="*/ 94 h 112"/>
                <a:gd name="T2" fmla="*/ 156 w 158"/>
                <a:gd name="T3" fmla="*/ 94 h 112"/>
                <a:gd name="T4" fmla="*/ 150 w 158"/>
                <a:gd name="T5" fmla="*/ 102 h 112"/>
                <a:gd name="T6" fmla="*/ 142 w 158"/>
                <a:gd name="T7" fmla="*/ 106 h 112"/>
                <a:gd name="T8" fmla="*/ 132 w 158"/>
                <a:gd name="T9" fmla="*/ 110 h 112"/>
                <a:gd name="T10" fmla="*/ 120 w 158"/>
                <a:gd name="T11" fmla="*/ 112 h 112"/>
                <a:gd name="T12" fmla="*/ 106 w 158"/>
                <a:gd name="T13" fmla="*/ 112 h 112"/>
                <a:gd name="T14" fmla="*/ 90 w 158"/>
                <a:gd name="T15" fmla="*/ 108 h 112"/>
                <a:gd name="T16" fmla="*/ 74 w 158"/>
                <a:gd name="T17" fmla="*/ 104 h 112"/>
                <a:gd name="T18" fmla="*/ 58 w 158"/>
                <a:gd name="T19" fmla="*/ 96 h 112"/>
                <a:gd name="T20" fmla="*/ 58 w 158"/>
                <a:gd name="T21" fmla="*/ 96 h 112"/>
                <a:gd name="T22" fmla="*/ 44 w 158"/>
                <a:gd name="T23" fmla="*/ 88 h 112"/>
                <a:gd name="T24" fmla="*/ 30 w 158"/>
                <a:gd name="T25" fmla="*/ 78 h 112"/>
                <a:gd name="T26" fmla="*/ 20 w 158"/>
                <a:gd name="T27" fmla="*/ 68 h 112"/>
                <a:gd name="T28" fmla="*/ 10 w 158"/>
                <a:gd name="T29" fmla="*/ 58 h 112"/>
                <a:gd name="T30" fmla="*/ 4 w 158"/>
                <a:gd name="T31" fmla="*/ 48 h 112"/>
                <a:gd name="T32" fmla="*/ 0 w 158"/>
                <a:gd name="T33" fmla="*/ 36 h 112"/>
                <a:gd name="T34" fmla="*/ 0 w 158"/>
                <a:gd name="T35" fmla="*/ 26 h 112"/>
                <a:gd name="T36" fmla="*/ 2 w 158"/>
                <a:gd name="T37" fmla="*/ 18 h 112"/>
                <a:gd name="T38" fmla="*/ 2 w 158"/>
                <a:gd name="T39" fmla="*/ 18 h 112"/>
                <a:gd name="T40" fmla="*/ 8 w 158"/>
                <a:gd name="T41" fmla="*/ 10 h 112"/>
                <a:gd name="T42" fmla="*/ 16 w 158"/>
                <a:gd name="T43" fmla="*/ 4 h 112"/>
                <a:gd name="T44" fmla="*/ 28 w 158"/>
                <a:gd name="T45" fmla="*/ 0 h 112"/>
                <a:gd name="T46" fmla="*/ 40 w 158"/>
                <a:gd name="T47" fmla="*/ 0 h 112"/>
                <a:gd name="T48" fmla="*/ 54 w 158"/>
                <a:gd name="T49" fmla="*/ 0 h 112"/>
                <a:gd name="T50" fmla="*/ 68 w 158"/>
                <a:gd name="T51" fmla="*/ 2 h 112"/>
                <a:gd name="T52" fmla="*/ 84 w 158"/>
                <a:gd name="T53" fmla="*/ 8 h 112"/>
                <a:gd name="T54" fmla="*/ 100 w 158"/>
                <a:gd name="T55" fmla="*/ 14 h 112"/>
                <a:gd name="T56" fmla="*/ 100 w 158"/>
                <a:gd name="T57" fmla="*/ 14 h 112"/>
                <a:gd name="T58" fmla="*/ 114 w 158"/>
                <a:gd name="T59" fmla="*/ 22 h 112"/>
                <a:gd name="T60" fmla="*/ 128 w 158"/>
                <a:gd name="T61" fmla="*/ 32 h 112"/>
                <a:gd name="T62" fmla="*/ 140 w 158"/>
                <a:gd name="T63" fmla="*/ 42 h 112"/>
                <a:gd name="T64" fmla="*/ 148 w 158"/>
                <a:gd name="T65" fmla="*/ 54 h 112"/>
                <a:gd name="T66" fmla="*/ 154 w 158"/>
                <a:gd name="T67" fmla="*/ 64 h 112"/>
                <a:gd name="T68" fmla="*/ 158 w 158"/>
                <a:gd name="T69" fmla="*/ 74 h 112"/>
                <a:gd name="T70" fmla="*/ 158 w 158"/>
                <a:gd name="T71" fmla="*/ 84 h 112"/>
                <a:gd name="T72" fmla="*/ 156 w 158"/>
                <a:gd name="T73" fmla="*/ 94 h 112"/>
                <a:gd name="T74" fmla="*/ 156 w 158"/>
                <a:gd name="T75" fmla="*/ 94 h 11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8"/>
                <a:gd name="T115" fmla="*/ 0 h 112"/>
                <a:gd name="T116" fmla="*/ 158 w 158"/>
                <a:gd name="T117" fmla="*/ 112 h 11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8" h="112">
                  <a:moveTo>
                    <a:pt x="156" y="94"/>
                  </a:moveTo>
                  <a:lnTo>
                    <a:pt x="156" y="94"/>
                  </a:lnTo>
                  <a:lnTo>
                    <a:pt x="150" y="102"/>
                  </a:lnTo>
                  <a:lnTo>
                    <a:pt x="142" y="106"/>
                  </a:lnTo>
                  <a:lnTo>
                    <a:pt x="132" y="110"/>
                  </a:lnTo>
                  <a:lnTo>
                    <a:pt x="120" y="112"/>
                  </a:lnTo>
                  <a:lnTo>
                    <a:pt x="106" y="112"/>
                  </a:lnTo>
                  <a:lnTo>
                    <a:pt x="90" y="108"/>
                  </a:lnTo>
                  <a:lnTo>
                    <a:pt x="74" y="104"/>
                  </a:lnTo>
                  <a:lnTo>
                    <a:pt x="58" y="96"/>
                  </a:lnTo>
                  <a:lnTo>
                    <a:pt x="44" y="88"/>
                  </a:lnTo>
                  <a:lnTo>
                    <a:pt x="30" y="78"/>
                  </a:lnTo>
                  <a:lnTo>
                    <a:pt x="20" y="68"/>
                  </a:lnTo>
                  <a:lnTo>
                    <a:pt x="10" y="58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16" y="4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4" y="0"/>
                  </a:lnTo>
                  <a:lnTo>
                    <a:pt x="68" y="2"/>
                  </a:lnTo>
                  <a:lnTo>
                    <a:pt x="84" y="8"/>
                  </a:lnTo>
                  <a:lnTo>
                    <a:pt x="100" y="14"/>
                  </a:lnTo>
                  <a:lnTo>
                    <a:pt x="114" y="22"/>
                  </a:lnTo>
                  <a:lnTo>
                    <a:pt x="128" y="32"/>
                  </a:lnTo>
                  <a:lnTo>
                    <a:pt x="140" y="42"/>
                  </a:lnTo>
                  <a:lnTo>
                    <a:pt x="148" y="54"/>
                  </a:lnTo>
                  <a:lnTo>
                    <a:pt x="154" y="64"/>
                  </a:lnTo>
                  <a:lnTo>
                    <a:pt x="158" y="74"/>
                  </a:lnTo>
                  <a:lnTo>
                    <a:pt x="158" y="84"/>
                  </a:lnTo>
                  <a:lnTo>
                    <a:pt x="156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Freeform 43">
              <a:extLst>
                <a:ext uri="{FF2B5EF4-FFF2-40B4-BE49-F238E27FC236}">
                  <a16:creationId xmlns:a16="http://schemas.microsoft.com/office/drawing/2014/main" id="{4CB9A470-8CFE-4CA4-B5CB-7F781EBAF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" y="2886"/>
              <a:ext cx="62" cy="44"/>
            </a:xfrm>
            <a:custGeom>
              <a:avLst/>
              <a:gdLst>
                <a:gd name="T0" fmla="*/ 60 w 62"/>
                <a:gd name="T1" fmla="*/ 36 h 44"/>
                <a:gd name="T2" fmla="*/ 60 w 62"/>
                <a:gd name="T3" fmla="*/ 36 h 44"/>
                <a:gd name="T4" fmla="*/ 58 w 62"/>
                <a:gd name="T5" fmla="*/ 40 h 44"/>
                <a:gd name="T6" fmla="*/ 56 w 62"/>
                <a:gd name="T7" fmla="*/ 42 h 44"/>
                <a:gd name="T8" fmla="*/ 46 w 62"/>
                <a:gd name="T9" fmla="*/ 44 h 44"/>
                <a:gd name="T10" fmla="*/ 34 w 62"/>
                <a:gd name="T11" fmla="*/ 42 h 44"/>
                <a:gd name="T12" fmla="*/ 22 w 62"/>
                <a:gd name="T13" fmla="*/ 38 h 44"/>
                <a:gd name="T14" fmla="*/ 22 w 62"/>
                <a:gd name="T15" fmla="*/ 38 h 44"/>
                <a:gd name="T16" fmla="*/ 12 w 62"/>
                <a:gd name="T17" fmla="*/ 30 h 44"/>
                <a:gd name="T18" fmla="*/ 4 w 62"/>
                <a:gd name="T19" fmla="*/ 22 h 44"/>
                <a:gd name="T20" fmla="*/ 0 w 62"/>
                <a:gd name="T21" fmla="*/ 14 h 44"/>
                <a:gd name="T22" fmla="*/ 0 w 62"/>
                <a:gd name="T23" fmla="*/ 10 h 44"/>
                <a:gd name="T24" fmla="*/ 0 w 62"/>
                <a:gd name="T25" fmla="*/ 6 h 44"/>
                <a:gd name="T26" fmla="*/ 0 w 62"/>
                <a:gd name="T27" fmla="*/ 6 h 44"/>
                <a:gd name="T28" fmla="*/ 4 w 62"/>
                <a:gd name="T29" fmla="*/ 4 h 44"/>
                <a:gd name="T30" fmla="*/ 6 w 62"/>
                <a:gd name="T31" fmla="*/ 2 h 44"/>
                <a:gd name="T32" fmla="*/ 16 w 62"/>
                <a:gd name="T33" fmla="*/ 0 h 44"/>
                <a:gd name="T34" fmla="*/ 26 w 62"/>
                <a:gd name="T35" fmla="*/ 0 h 44"/>
                <a:gd name="T36" fmla="*/ 38 w 62"/>
                <a:gd name="T37" fmla="*/ 6 h 44"/>
                <a:gd name="T38" fmla="*/ 38 w 62"/>
                <a:gd name="T39" fmla="*/ 6 h 44"/>
                <a:gd name="T40" fmla="*/ 50 w 62"/>
                <a:gd name="T41" fmla="*/ 12 h 44"/>
                <a:gd name="T42" fmla="*/ 58 w 62"/>
                <a:gd name="T43" fmla="*/ 20 h 44"/>
                <a:gd name="T44" fmla="*/ 62 w 62"/>
                <a:gd name="T45" fmla="*/ 28 h 44"/>
                <a:gd name="T46" fmla="*/ 62 w 62"/>
                <a:gd name="T47" fmla="*/ 32 h 44"/>
                <a:gd name="T48" fmla="*/ 60 w 62"/>
                <a:gd name="T49" fmla="*/ 36 h 44"/>
                <a:gd name="T50" fmla="*/ 60 w 62"/>
                <a:gd name="T51" fmla="*/ 36 h 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2"/>
                <a:gd name="T79" fmla="*/ 0 h 44"/>
                <a:gd name="T80" fmla="*/ 62 w 62"/>
                <a:gd name="T81" fmla="*/ 44 h 4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2" h="44">
                  <a:moveTo>
                    <a:pt x="60" y="36"/>
                  </a:moveTo>
                  <a:lnTo>
                    <a:pt x="60" y="36"/>
                  </a:lnTo>
                  <a:lnTo>
                    <a:pt x="58" y="40"/>
                  </a:lnTo>
                  <a:lnTo>
                    <a:pt x="56" y="42"/>
                  </a:lnTo>
                  <a:lnTo>
                    <a:pt x="46" y="44"/>
                  </a:lnTo>
                  <a:lnTo>
                    <a:pt x="34" y="42"/>
                  </a:lnTo>
                  <a:lnTo>
                    <a:pt x="22" y="38"/>
                  </a:lnTo>
                  <a:lnTo>
                    <a:pt x="12" y="30"/>
                  </a:lnTo>
                  <a:lnTo>
                    <a:pt x="4" y="22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16" y="0"/>
                  </a:lnTo>
                  <a:lnTo>
                    <a:pt x="26" y="0"/>
                  </a:lnTo>
                  <a:lnTo>
                    <a:pt x="38" y="6"/>
                  </a:lnTo>
                  <a:lnTo>
                    <a:pt x="50" y="12"/>
                  </a:lnTo>
                  <a:lnTo>
                    <a:pt x="58" y="20"/>
                  </a:lnTo>
                  <a:lnTo>
                    <a:pt x="62" y="28"/>
                  </a:lnTo>
                  <a:lnTo>
                    <a:pt x="62" y="32"/>
                  </a:lnTo>
                  <a:lnTo>
                    <a:pt x="6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Freeform 44">
              <a:extLst>
                <a:ext uri="{FF2B5EF4-FFF2-40B4-BE49-F238E27FC236}">
                  <a16:creationId xmlns:a16="http://schemas.microsoft.com/office/drawing/2014/main" id="{134237D0-FEB3-43B3-9A2F-ACA985AFA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" y="2784"/>
              <a:ext cx="152" cy="392"/>
            </a:xfrm>
            <a:custGeom>
              <a:avLst/>
              <a:gdLst>
                <a:gd name="T0" fmla="*/ 106 w 152"/>
                <a:gd name="T1" fmla="*/ 0 h 392"/>
                <a:gd name="T2" fmla="*/ 106 w 152"/>
                <a:gd name="T3" fmla="*/ 0 h 392"/>
                <a:gd name="T4" fmla="*/ 98 w 152"/>
                <a:gd name="T5" fmla="*/ 8 h 392"/>
                <a:gd name="T6" fmla="*/ 74 w 152"/>
                <a:gd name="T7" fmla="*/ 32 h 392"/>
                <a:gd name="T8" fmla="*/ 60 w 152"/>
                <a:gd name="T9" fmla="*/ 48 h 392"/>
                <a:gd name="T10" fmla="*/ 44 w 152"/>
                <a:gd name="T11" fmla="*/ 68 h 392"/>
                <a:gd name="T12" fmla="*/ 30 w 152"/>
                <a:gd name="T13" fmla="*/ 92 h 392"/>
                <a:gd name="T14" fmla="*/ 18 w 152"/>
                <a:gd name="T15" fmla="*/ 118 h 392"/>
                <a:gd name="T16" fmla="*/ 8 w 152"/>
                <a:gd name="T17" fmla="*/ 146 h 392"/>
                <a:gd name="T18" fmla="*/ 2 w 152"/>
                <a:gd name="T19" fmla="*/ 176 h 392"/>
                <a:gd name="T20" fmla="*/ 0 w 152"/>
                <a:gd name="T21" fmla="*/ 192 h 392"/>
                <a:gd name="T22" fmla="*/ 0 w 152"/>
                <a:gd name="T23" fmla="*/ 208 h 392"/>
                <a:gd name="T24" fmla="*/ 2 w 152"/>
                <a:gd name="T25" fmla="*/ 224 h 392"/>
                <a:gd name="T26" fmla="*/ 4 w 152"/>
                <a:gd name="T27" fmla="*/ 242 h 392"/>
                <a:gd name="T28" fmla="*/ 10 w 152"/>
                <a:gd name="T29" fmla="*/ 260 h 392"/>
                <a:gd name="T30" fmla="*/ 16 w 152"/>
                <a:gd name="T31" fmla="*/ 278 h 392"/>
                <a:gd name="T32" fmla="*/ 24 w 152"/>
                <a:gd name="T33" fmla="*/ 296 h 392"/>
                <a:gd name="T34" fmla="*/ 34 w 152"/>
                <a:gd name="T35" fmla="*/ 314 h 392"/>
                <a:gd name="T36" fmla="*/ 48 w 152"/>
                <a:gd name="T37" fmla="*/ 334 h 392"/>
                <a:gd name="T38" fmla="*/ 62 w 152"/>
                <a:gd name="T39" fmla="*/ 352 h 392"/>
                <a:gd name="T40" fmla="*/ 80 w 152"/>
                <a:gd name="T41" fmla="*/ 372 h 392"/>
                <a:gd name="T42" fmla="*/ 100 w 152"/>
                <a:gd name="T43" fmla="*/ 392 h 392"/>
                <a:gd name="T44" fmla="*/ 152 w 152"/>
                <a:gd name="T45" fmla="*/ 386 h 392"/>
                <a:gd name="T46" fmla="*/ 152 w 152"/>
                <a:gd name="T47" fmla="*/ 386 h 392"/>
                <a:gd name="T48" fmla="*/ 142 w 152"/>
                <a:gd name="T49" fmla="*/ 378 h 392"/>
                <a:gd name="T50" fmla="*/ 120 w 152"/>
                <a:gd name="T51" fmla="*/ 356 h 392"/>
                <a:gd name="T52" fmla="*/ 106 w 152"/>
                <a:gd name="T53" fmla="*/ 340 h 392"/>
                <a:gd name="T54" fmla="*/ 90 w 152"/>
                <a:gd name="T55" fmla="*/ 320 h 392"/>
                <a:gd name="T56" fmla="*/ 76 w 152"/>
                <a:gd name="T57" fmla="*/ 298 h 392"/>
                <a:gd name="T58" fmla="*/ 62 w 152"/>
                <a:gd name="T59" fmla="*/ 272 h 392"/>
                <a:gd name="T60" fmla="*/ 52 w 152"/>
                <a:gd name="T61" fmla="*/ 246 h 392"/>
                <a:gd name="T62" fmla="*/ 44 w 152"/>
                <a:gd name="T63" fmla="*/ 216 h 392"/>
                <a:gd name="T64" fmla="*/ 38 w 152"/>
                <a:gd name="T65" fmla="*/ 184 h 392"/>
                <a:gd name="T66" fmla="*/ 38 w 152"/>
                <a:gd name="T67" fmla="*/ 166 h 392"/>
                <a:gd name="T68" fmla="*/ 40 w 152"/>
                <a:gd name="T69" fmla="*/ 150 h 392"/>
                <a:gd name="T70" fmla="*/ 42 w 152"/>
                <a:gd name="T71" fmla="*/ 132 h 392"/>
                <a:gd name="T72" fmla="*/ 46 w 152"/>
                <a:gd name="T73" fmla="*/ 114 h 392"/>
                <a:gd name="T74" fmla="*/ 50 w 152"/>
                <a:gd name="T75" fmla="*/ 96 h 392"/>
                <a:gd name="T76" fmla="*/ 58 w 152"/>
                <a:gd name="T77" fmla="*/ 78 h 392"/>
                <a:gd name="T78" fmla="*/ 68 w 152"/>
                <a:gd name="T79" fmla="*/ 58 h 392"/>
                <a:gd name="T80" fmla="*/ 78 w 152"/>
                <a:gd name="T81" fmla="*/ 38 h 392"/>
                <a:gd name="T82" fmla="*/ 92 w 152"/>
                <a:gd name="T83" fmla="*/ 20 h 392"/>
                <a:gd name="T84" fmla="*/ 106 w 152"/>
                <a:gd name="T85" fmla="*/ 0 h 392"/>
                <a:gd name="T86" fmla="*/ 106 w 152"/>
                <a:gd name="T87" fmla="*/ 0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2"/>
                <a:gd name="T133" fmla="*/ 0 h 392"/>
                <a:gd name="T134" fmla="*/ 152 w 152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2" h="392">
                  <a:moveTo>
                    <a:pt x="106" y="0"/>
                  </a:moveTo>
                  <a:lnTo>
                    <a:pt x="106" y="0"/>
                  </a:lnTo>
                  <a:lnTo>
                    <a:pt x="98" y="8"/>
                  </a:lnTo>
                  <a:lnTo>
                    <a:pt x="74" y="32"/>
                  </a:lnTo>
                  <a:lnTo>
                    <a:pt x="60" y="48"/>
                  </a:lnTo>
                  <a:lnTo>
                    <a:pt x="44" y="68"/>
                  </a:lnTo>
                  <a:lnTo>
                    <a:pt x="30" y="92"/>
                  </a:lnTo>
                  <a:lnTo>
                    <a:pt x="18" y="118"/>
                  </a:lnTo>
                  <a:lnTo>
                    <a:pt x="8" y="146"/>
                  </a:lnTo>
                  <a:lnTo>
                    <a:pt x="2" y="176"/>
                  </a:lnTo>
                  <a:lnTo>
                    <a:pt x="0" y="192"/>
                  </a:lnTo>
                  <a:lnTo>
                    <a:pt x="0" y="208"/>
                  </a:lnTo>
                  <a:lnTo>
                    <a:pt x="2" y="224"/>
                  </a:lnTo>
                  <a:lnTo>
                    <a:pt x="4" y="242"/>
                  </a:lnTo>
                  <a:lnTo>
                    <a:pt x="10" y="260"/>
                  </a:lnTo>
                  <a:lnTo>
                    <a:pt x="16" y="278"/>
                  </a:lnTo>
                  <a:lnTo>
                    <a:pt x="24" y="296"/>
                  </a:lnTo>
                  <a:lnTo>
                    <a:pt x="34" y="314"/>
                  </a:lnTo>
                  <a:lnTo>
                    <a:pt x="48" y="334"/>
                  </a:lnTo>
                  <a:lnTo>
                    <a:pt x="62" y="352"/>
                  </a:lnTo>
                  <a:lnTo>
                    <a:pt x="80" y="372"/>
                  </a:lnTo>
                  <a:lnTo>
                    <a:pt x="100" y="392"/>
                  </a:lnTo>
                  <a:lnTo>
                    <a:pt x="152" y="386"/>
                  </a:lnTo>
                  <a:lnTo>
                    <a:pt x="142" y="378"/>
                  </a:lnTo>
                  <a:lnTo>
                    <a:pt x="120" y="356"/>
                  </a:lnTo>
                  <a:lnTo>
                    <a:pt x="106" y="340"/>
                  </a:lnTo>
                  <a:lnTo>
                    <a:pt x="90" y="320"/>
                  </a:lnTo>
                  <a:lnTo>
                    <a:pt x="76" y="298"/>
                  </a:lnTo>
                  <a:lnTo>
                    <a:pt x="62" y="272"/>
                  </a:lnTo>
                  <a:lnTo>
                    <a:pt x="52" y="246"/>
                  </a:lnTo>
                  <a:lnTo>
                    <a:pt x="44" y="216"/>
                  </a:lnTo>
                  <a:lnTo>
                    <a:pt x="38" y="184"/>
                  </a:lnTo>
                  <a:lnTo>
                    <a:pt x="38" y="166"/>
                  </a:lnTo>
                  <a:lnTo>
                    <a:pt x="40" y="150"/>
                  </a:lnTo>
                  <a:lnTo>
                    <a:pt x="42" y="132"/>
                  </a:lnTo>
                  <a:lnTo>
                    <a:pt x="46" y="114"/>
                  </a:lnTo>
                  <a:lnTo>
                    <a:pt x="50" y="96"/>
                  </a:lnTo>
                  <a:lnTo>
                    <a:pt x="58" y="78"/>
                  </a:lnTo>
                  <a:lnTo>
                    <a:pt x="68" y="58"/>
                  </a:lnTo>
                  <a:lnTo>
                    <a:pt x="78" y="38"/>
                  </a:lnTo>
                  <a:lnTo>
                    <a:pt x="92" y="2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FE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>
            <a:extLst>
              <a:ext uri="{FF2B5EF4-FFF2-40B4-BE49-F238E27FC236}">
                <a16:creationId xmlns:a16="http://schemas.microsoft.com/office/drawing/2014/main" id="{206249D0-7B7A-4192-91E5-97D943A440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Where does our energy come from?</a:t>
            </a:r>
          </a:p>
        </p:txBody>
      </p:sp>
      <p:pic>
        <p:nvPicPr>
          <p:cNvPr id="10243" name="Picture 3" descr="MCj04077340000[2]">
            <a:extLst>
              <a:ext uri="{FF2B5EF4-FFF2-40B4-BE49-F238E27FC236}">
                <a16:creationId xmlns:a16="http://schemas.microsoft.com/office/drawing/2014/main" id="{284ABFED-7E58-4FFC-9827-A75113C89871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2667000"/>
            <a:ext cx="4038600" cy="3849688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>
            <a:extLst>
              <a:ext uri="{FF2B5EF4-FFF2-40B4-BE49-F238E27FC236}">
                <a16:creationId xmlns:a16="http://schemas.microsoft.com/office/drawing/2014/main" id="{5AD995BD-8711-4812-AFEA-8A639791D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Where does our energy come from?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E876AA6-B1B7-438B-B665-92D47CED87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286000"/>
            <a:ext cx="7693025" cy="3724275"/>
          </a:xfrm>
        </p:spPr>
        <p:txBody>
          <a:bodyPr/>
          <a:lstStyle/>
          <a:p>
            <a:pPr eaLnBrk="1" hangingPunct="1"/>
            <a:r>
              <a:rPr lang="en-US" altLang="en-US"/>
              <a:t>Fossil fuels (Natural Gas, Oil, Coal)</a:t>
            </a:r>
          </a:p>
          <a:p>
            <a:pPr eaLnBrk="1" hangingPunct="1"/>
            <a:r>
              <a:rPr lang="en-US" altLang="en-US"/>
              <a:t>Nuclear Power</a:t>
            </a:r>
          </a:p>
          <a:p>
            <a:pPr eaLnBrk="1" hangingPunct="1">
              <a:buClr>
                <a:srgbClr val="55A955"/>
              </a:buClr>
            </a:pPr>
            <a:r>
              <a:rPr lang="en-US" altLang="en-US">
                <a:solidFill>
                  <a:srgbClr val="55A955"/>
                </a:solidFill>
              </a:rPr>
              <a:t>Hydropower</a:t>
            </a:r>
          </a:p>
          <a:p>
            <a:pPr eaLnBrk="1" hangingPunct="1">
              <a:buClr>
                <a:srgbClr val="55A955"/>
              </a:buClr>
            </a:pPr>
            <a:r>
              <a:rPr lang="en-US" altLang="en-US">
                <a:solidFill>
                  <a:srgbClr val="55A955"/>
                </a:solidFill>
              </a:rPr>
              <a:t>Wind Power</a:t>
            </a:r>
          </a:p>
          <a:p>
            <a:pPr eaLnBrk="1" hangingPunct="1">
              <a:buClr>
                <a:srgbClr val="55A955"/>
              </a:buClr>
            </a:pPr>
            <a:r>
              <a:rPr lang="en-US" altLang="en-US">
                <a:solidFill>
                  <a:srgbClr val="55A955"/>
                </a:solidFill>
              </a:rPr>
              <a:t>Solar Power		</a:t>
            </a:r>
          </a:p>
          <a:p>
            <a:pPr eaLnBrk="1" hangingPunct="1">
              <a:buClr>
                <a:srgbClr val="55A955"/>
              </a:buClr>
            </a:pPr>
            <a:r>
              <a:rPr lang="en-US" altLang="en-US">
                <a:solidFill>
                  <a:srgbClr val="55A955"/>
                </a:solidFill>
              </a:rPr>
              <a:t>Landfill Methane</a:t>
            </a:r>
          </a:p>
          <a:p>
            <a:pPr eaLnBrk="1" hangingPunct="1"/>
            <a:endParaRPr lang="en-US" altLang="en-US">
              <a:solidFill>
                <a:srgbClr val="55A955"/>
              </a:solidFill>
            </a:endParaRP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83AFA95-A9BE-4A90-A0C8-74E98728D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352800"/>
            <a:ext cx="8305800" cy="2057400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6A3B4A5C-09C3-4ABF-89A0-26302BE3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038600"/>
            <a:ext cx="37925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rgbClr val="006600"/>
                </a:solidFill>
              </a:rPr>
              <a:t>Renewable Energy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>
            <a:extLst>
              <a:ext uri="{FF2B5EF4-FFF2-40B4-BE49-F238E27FC236}">
                <a16:creationId xmlns:a16="http://schemas.microsoft.com/office/drawing/2014/main" id="{0DCE530E-FE79-45BD-9354-28095613C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What is the connection between Energy and Carbon Dioxide?</a:t>
            </a:r>
          </a:p>
        </p:txBody>
      </p:sp>
      <p:pic>
        <p:nvPicPr>
          <p:cNvPr id="12291" name="Picture 3" descr="MCj04077340000[2]">
            <a:extLst>
              <a:ext uri="{FF2B5EF4-FFF2-40B4-BE49-F238E27FC236}">
                <a16:creationId xmlns:a16="http://schemas.microsoft.com/office/drawing/2014/main" id="{AF3154A2-1860-482A-801A-1DBFD6834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667000"/>
            <a:ext cx="3127375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>
            <a:extLst>
              <a:ext uri="{FF2B5EF4-FFF2-40B4-BE49-F238E27FC236}">
                <a16:creationId xmlns:a16="http://schemas.microsoft.com/office/drawing/2014/main" id="{D652C626-28E1-42A0-9B17-829D2261FE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What is the connection between Energy and Carbon Dioxide?</a:t>
            </a:r>
          </a:p>
        </p:txBody>
      </p:sp>
      <p:pic>
        <p:nvPicPr>
          <p:cNvPr id="13315" name="Picture 3" descr="MCj02810340000[1]">
            <a:extLst>
              <a:ext uri="{FF2B5EF4-FFF2-40B4-BE49-F238E27FC236}">
                <a16:creationId xmlns:a16="http://schemas.microsoft.com/office/drawing/2014/main" id="{C9BEB6BE-8720-4954-828A-941EBD317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6235">
            <a:off x="1295400" y="2590800"/>
            <a:ext cx="1400175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4">
            <a:extLst>
              <a:ext uri="{FF2B5EF4-FFF2-40B4-BE49-F238E27FC236}">
                <a16:creationId xmlns:a16="http://schemas.microsoft.com/office/drawing/2014/main" id="{98A4CD25-5789-46D5-801C-CF29DB2B7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971800"/>
            <a:ext cx="7778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8000"/>
              <a:t>=</a:t>
            </a:r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EAC41F38-E9B6-4DAF-B9F8-9591765EF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03775"/>
            <a:ext cx="1862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2400" b="1"/>
              <a:t>Energy Use</a:t>
            </a:r>
          </a:p>
        </p:txBody>
      </p:sp>
      <p:pic>
        <p:nvPicPr>
          <p:cNvPr id="13318" name="Picture 6" descr="MPj04024790000[1]">
            <a:extLst>
              <a:ext uri="{FF2B5EF4-FFF2-40B4-BE49-F238E27FC236}">
                <a16:creationId xmlns:a16="http://schemas.microsoft.com/office/drawing/2014/main" id="{7E1DA083-9D24-467B-B7AF-D3E26DAAB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19400"/>
            <a:ext cx="22098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AutoShape 7">
            <a:extLst>
              <a:ext uri="{FF2B5EF4-FFF2-40B4-BE49-F238E27FC236}">
                <a16:creationId xmlns:a16="http://schemas.microsoft.com/office/drawing/2014/main" id="{134CF905-602C-4900-A8D2-6FC6A58A8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200400"/>
            <a:ext cx="1295400" cy="533400"/>
          </a:xfrm>
          <a:prstGeom prst="rightArrow">
            <a:avLst>
              <a:gd name="adj1" fmla="val 50000"/>
              <a:gd name="adj2" fmla="val 6071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76C6C804-5A98-4B8B-B5F5-4E64A2141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638800"/>
            <a:ext cx="57277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</a:rPr>
              <a:t>CO</a:t>
            </a:r>
            <a:r>
              <a:rPr lang="en-US" altLang="en-US" sz="2400" b="1" baseline="-25000">
                <a:solidFill>
                  <a:srgbClr val="FF0000"/>
                </a:solidFill>
              </a:rPr>
              <a:t>2 </a:t>
            </a:r>
            <a:r>
              <a:rPr lang="en-US" altLang="en-US" sz="2400" b="1">
                <a:solidFill>
                  <a:srgbClr val="FF0000"/>
                </a:solidFill>
              </a:rPr>
              <a:t>makes up approximately </a:t>
            </a:r>
          </a:p>
          <a:p>
            <a:pPr eaLnBrk="1" hangingPunct="1"/>
            <a:r>
              <a:rPr lang="en-US" altLang="en-US" sz="2400" b="1">
                <a:solidFill>
                  <a:srgbClr val="FF0000"/>
                </a:solidFill>
              </a:rPr>
              <a:t>85 percent of total greenhouse</a:t>
            </a:r>
          </a:p>
          <a:p>
            <a:pPr eaLnBrk="1" hangingPunct="1"/>
            <a:r>
              <a:rPr lang="en-US" altLang="en-US" sz="2400" b="1">
                <a:solidFill>
                  <a:srgbClr val="FF0000"/>
                </a:solidFill>
              </a:rPr>
              <a:t>gas (GHG) emissions.</a:t>
            </a:r>
          </a:p>
        </p:txBody>
      </p:sp>
      <p:pic>
        <p:nvPicPr>
          <p:cNvPr id="13321" name="Picture 9">
            <a:extLst>
              <a:ext uri="{FF2B5EF4-FFF2-40B4-BE49-F238E27FC236}">
                <a16:creationId xmlns:a16="http://schemas.microsoft.com/office/drawing/2014/main" id="{025B7663-6688-4864-BCE4-75703CD0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38400"/>
            <a:ext cx="28035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>
            <a:extLst>
              <a:ext uri="{FF2B5EF4-FFF2-40B4-BE49-F238E27FC236}">
                <a16:creationId xmlns:a16="http://schemas.microsoft.com/office/drawing/2014/main" id="{1565FBB8-6D2E-4852-A7F9-0D8B838937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What is the connection between Carbon Dioxide and Global Warming?</a:t>
            </a:r>
          </a:p>
        </p:txBody>
      </p:sp>
      <p:pic>
        <p:nvPicPr>
          <p:cNvPr id="14339" name="Picture 4">
            <a:extLst>
              <a:ext uri="{FF2B5EF4-FFF2-40B4-BE49-F238E27FC236}">
                <a16:creationId xmlns:a16="http://schemas.microsoft.com/office/drawing/2014/main" id="{9FDFCE21-C5EA-4FE6-AC85-A3A162795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43434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5">
            <a:extLst>
              <a:ext uri="{FF2B5EF4-FFF2-40B4-BE49-F238E27FC236}">
                <a16:creationId xmlns:a16="http://schemas.microsoft.com/office/drawing/2014/main" id="{BD3E5D53-FB19-483B-AB80-F494541A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553200"/>
            <a:ext cx="4622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54A0D4"/>
                </a:solidFill>
              </a:rPr>
              <a:t>http://www.fightglobalwarming.com/page.cfm?tagID=273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>
            <a:extLst>
              <a:ext uri="{FF2B5EF4-FFF2-40B4-BE49-F238E27FC236}">
                <a16:creationId xmlns:a16="http://schemas.microsoft.com/office/drawing/2014/main" id="{780E08BF-6A72-40BE-BF6F-FE725DF31D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What human activity produces the most greenhouse gases (CO</a:t>
            </a:r>
            <a:r>
              <a:rPr lang="en-US" altLang="en-US" sz="3200" baseline="-25000"/>
              <a:t>2</a:t>
            </a:r>
            <a:r>
              <a:rPr lang="en-US" altLang="en-US" sz="3200"/>
              <a:t>)?</a:t>
            </a:r>
          </a:p>
        </p:txBody>
      </p:sp>
      <p:pic>
        <p:nvPicPr>
          <p:cNvPr id="15363" name="Picture 3" descr="MCj04077340000[2]">
            <a:extLst>
              <a:ext uri="{FF2B5EF4-FFF2-40B4-BE49-F238E27FC236}">
                <a16:creationId xmlns:a16="http://schemas.microsoft.com/office/drawing/2014/main" id="{4B223B77-D6DA-492C-BF68-30EAAEB572AA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2514600"/>
            <a:ext cx="3900488" cy="3849688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>
            <a:extLst>
              <a:ext uri="{FF2B5EF4-FFF2-40B4-BE49-F238E27FC236}">
                <a16:creationId xmlns:a16="http://schemas.microsoft.com/office/drawing/2014/main" id="{04C5CFB6-1A77-4171-B152-5FD5E595C2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What human activity produces the most greenhouse gases (CO</a:t>
            </a:r>
            <a:r>
              <a:rPr lang="en-US" altLang="en-US" sz="3200" baseline="-25000"/>
              <a:t>2</a:t>
            </a:r>
            <a:r>
              <a:rPr lang="en-US" altLang="en-US" sz="3200"/>
              <a:t>)?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87D784F-26BD-45C1-AAF2-B57EFFFBD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3214E9F5-C574-446C-8850-F5A6A11BC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6545263"/>
            <a:ext cx="689451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1600" i="1"/>
              <a:t>Inventory of U.S. Greenhouse Gas Emissions and Sinks: 1990-2004,</a:t>
            </a:r>
            <a:r>
              <a:rPr lang="en-US" altLang="en-US" sz="1600"/>
              <a:t> EPA.</a:t>
            </a:r>
          </a:p>
        </p:txBody>
      </p:sp>
      <p:pic>
        <p:nvPicPr>
          <p:cNvPr id="16389" name="Picture 5">
            <a:extLst>
              <a:ext uri="{FF2B5EF4-FFF2-40B4-BE49-F238E27FC236}">
                <a16:creationId xmlns:a16="http://schemas.microsoft.com/office/drawing/2014/main" id="{5097ED4A-2033-4990-8316-9DC0EADE9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438400"/>
            <a:ext cx="464820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6">
            <a:extLst>
              <a:ext uri="{FF2B5EF4-FFF2-40B4-BE49-F238E27FC236}">
                <a16:creationId xmlns:a16="http://schemas.microsoft.com/office/drawing/2014/main" id="{B8F56F84-A047-46F1-B08D-002860EF8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819400"/>
            <a:ext cx="45720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b="1"/>
              <a:t>Electricity Generation</a:t>
            </a:r>
          </a:p>
          <a:p>
            <a:pPr eaLnBrk="1" hangingPunct="1">
              <a:buFontTx/>
              <a:buAutoNum type="arabicPeriod"/>
            </a:pPr>
            <a:r>
              <a:rPr lang="en-US" altLang="en-US" b="1"/>
              <a:t>Transportation</a:t>
            </a:r>
          </a:p>
          <a:p>
            <a:pPr eaLnBrk="1" hangingPunct="1">
              <a:buFontTx/>
              <a:buAutoNum type="arabicPeriod"/>
            </a:pPr>
            <a:r>
              <a:rPr lang="en-US" altLang="en-US" b="1"/>
              <a:t>Industry</a:t>
            </a:r>
          </a:p>
          <a:p>
            <a:pPr eaLnBrk="1" hangingPunct="1">
              <a:buFontTx/>
              <a:buAutoNum type="arabicPeriod"/>
            </a:pPr>
            <a:r>
              <a:rPr lang="en-US" altLang="en-US" b="1"/>
              <a:t>Agricultural</a:t>
            </a:r>
          </a:p>
          <a:p>
            <a:pPr eaLnBrk="1" hangingPunct="1">
              <a:buFontTx/>
              <a:buAutoNum type="arabicPeriod"/>
            </a:pPr>
            <a:r>
              <a:rPr lang="en-US" altLang="en-US" b="1"/>
              <a:t>Commercial</a:t>
            </a:r>
          </a:p>
          <a:p>
            <a:pPr eaLnBrk="1" hangingPunct="1">
              <a:buFontTx/>
              <a:buAutoNum type="arabicPeriod"/>
            </a:pPr>
            <a:r>
              <a:rPr lang="en-US" altLang="en-US" b="1"/>
              <a:t>Residential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>
            <a:extLst>
              <a:ext uri="{FF2B5EF4-FFF2-40B4-BE49-F238E27FC236}">
                <a16:creationId xmlns:a16="http://schemas.microsoft.com/office/drawing/2014/main" id="{E10954EA-03D8-4C01-9F77-4BABB10935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Electricity Generation: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98612E0-19B9-4279-B306-7CEC964DE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Where does your electricity come from?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  <a:r>
              <a:rPr lang="en-US" altLang="en-US">
                <a:hlinkClick r:id="rId2"/>
              </a:rPr>
              <a:t>EPA’s Power Profiler</a:t>
            </a:r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>
            <a:extLst>
              <a:ext uri="{FF2B5EF4-FFF2-40B4-BE49-F238E27FC236}">
                <a16:creationId xmlns:a16="http://schemas.microsoft.com/office/drawing/2014/main" id="{D623A5A2-6FD2-4362-9427-1EB8027BFD7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The average person generates 94lbs of CO</a:t>
            </a:r>
            <a:r>
              <a:rPr lang="en-US" altLang="en-US" sz="3200" baseline="-25000"/>
              <a:t>2</a:t>
            </a:r>
            <a:r>
              <a:rPr lang="en-US" altLang="en-US" sz="3200"/>
              <a:t> per day. </a:t>
            </a:r>
          </a:p>
        </p:txBody>
      </p:sp>
      <p:pic>
        <p:nvPicPr>
          <p:cNvPr id="18435" name="Picture 3" descr="j0285750">
            <a:extLst>
              <a:ext uri="{FF2B5EF4-FFF2-40B4-BE49-F238E27FC236}">
                <a16:creationId xmlns:a16="http://schemas.microsoft.com/office/drawing/2014/main" id="{38299429-24C5-4EAA-84D5-B776B5BB3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3622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MPj04037220000[1]">
            <a:extLst>
              <a:ext uri="{FF2B5EF4-FFF2-40B4-BE49-F238E27FC236}">
                <a16:creationId xmlns:a16="http://schemas.microsoft.com/office/drawing/2014/main" id="{835AF0D7-B4AE-45E1-84F3-7774B265B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657600"/>
            <a:ext cx="1524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MPj04011670000[1]">
            <a:extLst>
              <a:ext uri="{FF2B5EF4-FFF2-40B4-BE49-F238E27FC236}">
                <a16:creationId xmlns:a16="http://schemas.microsoft.com/office/drawing/2014/main" id="{1B9E99CD-1FB2-4D04-AE64-A9E363B31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029200"/>
            <a:ext cx="2057400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MPj04305490000[1]">
            <a:extLst>
              <a:ext uri="{FF2B5EF4-FFF2-40B4-BE49-F238E27FC236}">
                <a16:creationId xmlns:a16="http://schemas.microsoft.com/office/drawing/2014/main" id="{4287490A-7AF1-4274-9717-EA4A5875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362200"/>
            <a:ext cx="127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 descr="MPj04331000000[1]">
            <a:extLst>
              <a:ext uri="{FF2B5EF4-FFF2-40B4-BE49-F238E27FC236}">
                <a16:creationId xmlns:a16="http://schemas.microsoft.com/office/drawing/2014/main" id="{6B2F8AB3-E921-447C-8DDF-683CEC0B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267200"/>
            <a:ext cx="2209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 descr="MPj04117790000[1]">
            <a:extLst>
              <a:ext uri="{FF2B5EF4-FFF2-40B4-BE49-F238E27FC236}">
                <a16:creationId xmlns:a16="http://schemas.microsoft.com/office/drawing/2014/main" id="{F5D06730-9FD7-47F3-9619-1942571CB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48200"/>
            <a:ext cx="2439988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9" descr="MPj04100440000[1]">
            <a:extLst>
              <a:ext uri="{FF2B5EF4-FFF2-40B4-BE49-F238E27FC236}">
                <a16:creationId xmlns:a16="http://schemas.microsoft.com/office/drawing/2014/main" id="{AB2D6604-5E11-466C-8A4B-4875174B2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657600"/>
            <a:ext cx="1527175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0" descr="MPj04004280000[1]">
            <a:extLst>
              <a:ext uri="{FF2B5EF4-FFF2-40B4-BE49-F238E27FC236}">
                <a16:creationId xmlns:a16="http://schemas.microsoft.com/office/drawing/2014/main" id="{A8355A6E-BB5C-422E-B3B4-2F8F83FCE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20574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1" descr="MPj04069230000[1]">
            <a:extLst>
              <a:ext uri="{FF2B5EF4-FFF2-40B4-BE49-F238E27FC236}">
                <a16:creationId xmlns:a16="http://schemas.microsoft.com/office/drawing/2014/main" id="{BF44DB40-7D2A-4450-8BAC-D4FC2EB87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86000"/>
            <a:ext cx="26670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>
            <a:extLst>
              <a:ext uri="{FF2B5EF4-FFF2-40B4-BE49-F238E27FC236}">
                <a16:creationId xmlns:a16="http://schemas.microsoft.com/office/drawing/2014/main" id="{D1314074-D68E-42B4-AB2D-FD9604A71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Activity 1:</a:t>
            </a:r>
            <a:br>
              <a:rPr lang="en-US" altLang="en-US" sz="3200"/>
            </a:br>
            <a:r>
              <a:rPr lang="en-US" altLang="en-US" sz="3200"/>
              <a:t>What is your Carbon Footprint?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4B9F6E7-43D5-4C55-94F6-FFFC46109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2"/>
              </a:rPr>
              <a:t>Go to EPA’s Carbon Footprint Calculator 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800"/>
              <a:t>	http://www.epa.gov/climatechange/emissions/ind_calculator.html</a:t>
            </a:r>
          </a:p>
          <a:p>
            <a:pPr eaLnBrk="1" hangingPunct="1"/>
            <a:r>
              <a:rPr lang="en-US" altLang="en-US"/>
              <a:t>Please complete the companion </a:t>
            </a:r>
            <a:r>
              <a:rPr lang="en-US" altLang="en-US" i="1"/>
              <a:t>Carbon Footprint </a:t>
            </a:r>
            <a:r>
              <a:rPr lang="en-US" altLang="en-US"/>
              <a:t>worksheet (provided) as you calculate your carbon footprint.</a:t>
            </a:r>
          </a:p>
        </p:txBody>
      </p:sp>
      <p:pic>
        <p:nvPicPr>
          <p:cNvPr id="19460" name="Picture 5">
            <a:extLst>
              <a:ext uri="{FF2B5EF4-FFF2-40B4-BE49-F238E27FC236}">
                <a16:creationId xmlns:a16="http://schemas.microsoft.com/office/drawing/2014/main" id="{074B6D6D-FEBD-462B-B964-6FAEC5037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9424">
            <a:off x="6934200" y="4267200"/>
            <a:ext cx="10017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>
            <a:extLst>
              <a:ext uri="{FF2B5EF4-FFF2-40B4-BE49-F238E27FC236}">
                <a16:creationId xmlns:a16="http://schemas.microsoft.com/office/drawing/2014/main" id="{F929220B-2B45-4A4B-BD30-4A36E72A71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 Reduction Solutions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C8622C1-2756-49B5-B37A-DFB8D6F4FB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32038"/>
            <a:ext cx="3733800" cy="4525962"/>
          </a:xfrm>
        </p:spPr>
        <p:txBody>
          <a:bodyPr/>
          <a:lstStyle/>
          <a:p>
            <a:pPr eaLnBrk="1" hangingPunct="1"/>
            <a:r>
              <a:rPr lang="en-US" altLang="en-US" sz="3200"/>
              <a:t>What can </a:t>
            </a:r>
            <a:r>
              <a:rPr lang="en-US" altLang="en-US" sz="3200" b="1"/>
              <a:t>YOU</a:t>
            </a:r>
            <a:r>
              <a:rPr lang="en-US" altLang="en-US" sz="3200"/>
              <a:t> do to reduce your carbon footprint?</a:t>
            </a:r>
          </a:p>
        </p:txBody>
      </p:sp>
      <p:pic>
        <p:nvPicPr>
          <p:cNvPr id="20484" name="Picture 14" descr="MCj02503920000[1]">
            <a:extLst>
              <a:ext uri="{FF2B5EF4-FFF2-40B4-BE49-F238E27FC236}">
                <a16:creationId xmlns:a16="http://schemas.microsoft.com/office/drawing/2014/main" id="{0FAECEB1-3114-4839-A21E-36640D562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600"/>
            <a:ext cx="357663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>
            <a:extLst>
              <a:ext uri="{FF2B5EF4-FFF2-40B4-BE49-F238E27FC236}">
                <a16:creationId xmlns:a16="http://schemas.microsoft.com/office/drawing/2014/main" id="{BD131696-FABE-4BEA-98CB-F9B193773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 Reduction Solutions 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B920ACD-2C73-463A-93F6-213419E095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Reducing CO</a:t>
            </a:r>
            <a:r>
              <a:rPr lang="en-US" altLang="en-US" sz="3200" baseline="-25000"/>
              <a:t>2</a:t>
            </a:r>
            <a:r>
              <a:rPr lang="en-US" altLang="en-US" sz="3200"/>
              <a:t> emissions benefits: </a:t>
            </a:r>
          </a:p>
          <a:p>
            <a:pPr lvl="1" eaLnBrk="1" hangingPunct="1">
              <a:buFontTx/>
              <a:buChar char="•"/>
            </a:pPr>
            <a:r>
              <a:rPr lang="en-US" altLang="en-US" sz="3200"/>
              <a:t>The environment </a:t>
            </a:r>
          </a:p>
          <a:p>
            <a:pPr lvl="1" eaLnBrk="1" hangingPunct="1">
              <a:buFontTx/>
              <a:buChar char="•"/>
            </a:pPr>
            <a:r>
              <a:rPr lang="en-US" altLang="en-US" sz="3200"/>
              <a:t>The economy</a:t>
            </a:r>
          </a:p>
          <a:p>
            <a:pPr lvl="1" eaLnBrk="1" hangingPunct="1">
              <a:buFontTx/>
              <a:buChar char="•"/>
            </a:pPr>
            <a:r>
              <a:rPr lang="en-US" altLang="en-US" sz="3200"/>
              <a:t>Society</a:t>
            </a:r>
          </a:p>
          <a:p>
            <a:pPr eaLnBrk="1" hangingPunct="1">
              <a:buFontTx/>
              <a:buChar char="•"/>
            </a:pPr>
            <a:endParaRPr lang="en-US" altLang="en-US" sz="3200"/>
          </a:p>
          <a:p>
            <a:pPr eaLnBrk="1" hangingPunct="1"/>
            <a:r>
              <a:rPr lang="en-US" altLang="en-US" sz="3200"/>
              <a:t>Practices that benefit all three of these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200"/>
              <a:t>	 are said to be </a:t>
            </a:r>
            <a:r>
              <a:rPr lang="en-US" altLang="en-US" sz="3200" b="1"/>
              <a:t>sustainable.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68C58B77-DDC0-4B5E-9F37-D802B5ADF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66800"/>
            <a:ext cx="349567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>
            <a:extLst>
              <a:ext uri="{FF2B5EF4-FFF2-40B4-BE49-F238E27FC236}">
                <a16:creationId xmlns:a16="http://schemas.microsoft.com/office/drawing/2014/main" id="{074E9562-DEA0-4121-9096-D0DD3F1FB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819400"/>
            <a:ext cx="35814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3200"/>
              <a:t>Dr. Seuss's      </a:t>
            </a:r>
            <a:r>
              <a:rPr lang="en-US" altLang="en-US" sz="3200" i="1"/>
              <a:t>The Lorax</a:t>
            </a:r>
            <a:r>
              <a:rPr lang="en-US" altLang="en-US" sz="3200"/>
              <a:t> can be used to help students discover the concept of sustainability.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>
            <a:extLst>
              <a:ext uri="{FF2B5EF4-FFF2-40B4-BE49-F238E27FC236}">
                <a16:creationId xmlns:a16="http://schemas.microsoft.com/office/drawing/2014/main" id="{305B3ACA-14C8-4583-9427-3E32835D7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Sustainability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4614859-FEAB-46F3-AC82-7FE62EE06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32038"/>
            <a:ext cx="7924800" cy="4525962"/>
          </a:xfrm>
        </p:spPr>
        <p:txBody>
          <a:bodyPr/>
          <a:lstStyle/>
          <a:p>
            <a:pPr eaLnBrk="1" hangingPunct="1"/>
            <a:r>
              <a:rPr lang="en-US" altLang="en-US" sz="3200"/>
              <a:t>Common use of the term “sustainability" began with the 1987 publication of the World Commission on Environment and Development report, </a:t>
            </a:r>
            <a:r>
              <a:rPr lang="en-US" altLang="en-US" sz="3200" i="1"/>
              <a:t>Our Common Future</a:t>
            </a:r>
            <a:r>
              <a:rPr lang="en-US" altLang="en-US" sz="3200"/>
              <a:t>. </a:t>
            </a:r>
          </a:p>
          <a:p>
            <a:pPr eaLnBrk="1" hangingPunct="1"/>
            <a:endParaRPr lang="en-US" altLang="en-US" sz="3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>
            <a:extLst>
              <a:ext uri="{FF2B5EF4-FFF2-40B4-BE49-F238E27FC236}">
                <a16:creationId xmlns:a16="http://schemas.microsoft.com/office/drawing/2014/main" id="{B29A5186-6BD3-42D5-8E48-5774904C0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Sustainable Development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D82A1AF-E7FD-44EC-9BEF-DB2E865AD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32038"/>
            <a:ext cx="6781800" cy="4525962"/>
          </a:xfrm>
        </p:spPr>
        <p:txBody>
          <a:bodyPr/>
          <a:lstStyle/>
          <a:p>
            <a:pPr eaLnBrk="1" hangingPunct="1"/>
            <a:r>
              <a:rPr lang="en-US" altLang="en-US" sz="3200"/>
              <a:t>“Development that meets the needs of the present without compromising the ability of future generations to meet their own needs.” </a:t>
            </a:r>
          </a:p>
          <a:p>
            <a:pPr lvl="1" eaLnBrk="1" hangingPunct="1"/>
            <a:r>
              <a:rPr lang="en-US" altLang="en-US"/>
              <a:t>Our Common Future</a:t>
            </a:r>
          </a:p>
        </p:txBody>
      </p:sp>
      <p:pic>
        <p:nvPicPr>
          <p:cNvPr id="24580" name="Picture 4" descr="MCj02338040000[1]">
            <a:extLst>
              <a:ext uri="{FF2B5EF4-FFF2-40B4-BE49-F238E27FC236}">
                <a16:creationId xmlns:a16="http://schemas.microsoft.com/office/drawing/2014/main" id="{AC98E972-305A-46C4-AD8C-0FA894D00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95800"/>
            <a:ext cx="2286000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>
            <a:extLst>
              <a:ext uri="{FF2B5EF4-FFF2-40B4-BE49-F238E27FC236}">
                <a16:creationId xmlns:a16="http://schemas.microsoft.com/office/drawing/2014/main" id="{19517A11-7F15-43C9-AD5C-1AA778D43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Three Parts of Sustainability</a:t>
            </a:r>
          </a:p>
        </p:txBody>
      </p:sp>
      <p:sp>
        <p:nvSpPr>
          <p:cNvPr id="25603" name="Rectangle 9">
            <a:extLst>
              <a:ext uri="{FF2B5EF4-FFF2-40B4-BE49-F238E27FC236}">
                <a16:creationId xmlns:a16="http://schemas.microsoft.com/office/drawing/2014/main" id="{2A5ADDFB-F5E5-48C2-85B9-937C42A99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419600"/>
            <a:ext cx="50292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3200">
                <a:solidFill>
                  <a:srgbClr val="54A0D4"/>
                </a:solidFill>
              </a:rPr>
              <a:t>Healthy </a:t>
            </a:r>
            <a:r>
              <a:rPr lang="en-US" altLang="en-US" sz="3200" b="1">
                <a:solidFill>
                  <a:srgbClr val="54A0D4"/>
                </a:solidFill>
              </a:rPr>
              <a:t>Environment</a:t>
            </a:r>
          </a:p>
          <a:p>
            <a:pPr algn="r" eaLnBrk="1" hangingPunct="1"/>
            <a:r>
              <a:rPr lang="en-US" altLang="en-US" sz="3200" b="1">
                <a:solidFill>
                  <a:srgbClr val="54A0D4"/>
                </a:solidFill>
              </a:rPr>
              <a:t>	</a:t>
            </a:r>
            <a:r>
              <a:rPr lang="en-US" altLang="en-US" sz="3200">
                <a:solidFill>
                  <a:srgbClr val="54A0D4"/>
                </a:solidFill>
              </a:rPr>
              <a:t>Healthy </a:t>
            </a:r>
            <a:r>
              <a:rPr lang="en-US" altLang="en-US" sz="3200" b="1">
                <a:solidFill>
                  <a:srgbClr val="54A0D4"/>
                </a:solidFill>
              </a:rPr>
              <a:t>Economy</a:t>
            </a:r>
          </a:p>
          <a:p>
            <a:pPr algn="r" eaLnBrk="1" hangingPunct="1"/>
            <a:r>
              <a:rPr lang="en-US" altLang="en-US" sz="3200" b="1">
                <a:solidFill>
                  <a:srgbClr val="54A0D4"/>
                </a:solidFill>
              </a:rPr>
              <a:t>	</a:t>
            </a:r>
            <a:r>
              <a:rPr lang="en-US" altLang="en-US" sz="3200">
                <a:solidFill>
                  <a:srgbClr val="54A0D4"/>
                </a:solidFill>
              </a:rPr>
              <a:t>Healthy</a:t>
            </a:r>
            <a:r>
              <a:rPr lang="en-US" altLang="en-US" sz="3200" b="1">
                <a:solidFill>
                  <a:srgbClr val="54A0D4"/>
                </a:solidFill>
              </a:rPr>
              <a:t> Society</a:t>
            </a:r>
            <a:r>
              <a:rPr lang="en-US" altLang="en-US" sz="3200"/>
              <a:t> </a:t>
            </a:r>
          </a:p>
        </p:txBody>
      </p:sp>
      <p:pic>
        <p:nvPicPr>
          <p:cNvPr id="25604" name="Picture 11">
            <a:extLst>
              <a:ext uri="{FF2B5EF4-FFF2-40B4-BE49-F238E27FC236}">
                <a16:creationId xmlns:a16="http://schemas.microsoft.com/office/drawing/2014/main" id="{7ABB4255-D74F-4F09-B144-6F86F601C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16200"/>
            <a:ext cx="3657600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12">
            <a:extLst>
              <a:ext uri="{FF2B5EF4-FFF2-40B4-BE49-F238E27FC236}">
                <a16:creationId xmlns:a16="http://schemas.microsoft.com/office/drawing/2014/main" id="{0B3F4BA4-F611-4251-A782-E841F1C1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564313"/>
            <a:ext cx="31432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From: http://www.sustainablemeasures.com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>
            <a:extLst>
              <a:ext uri="{FF2B5EF4-FFF2-40B4-BE49-F238E27FC236}">
                <a16:creationId xmlns:a16="http://schemas.microsoft.com/office/drawing/2014/main" id="{D190CEBF-9274-4D5B-9E71-4A1E10B5BD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 this sustainable?</a:t>
            </a:r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E8E4BA72-4369-41AE-A107-7BF043F2B2BB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2286000"/>
            <a:ext cx="6553200" cy="4343400"/>
          </a:xfrm>
        </p:spPr>
      </p:pic>
      <p:sp>
        <p:nvSpPr>
          <p:cNvPr id="26628" name="Rectangle 4">
            <a:extLst>
              <a:ext uri="{FF2B5EF4-FFF2-40B4-BE49-F238E27FC236}">
                <a16:creationId xmlns:a16="http://schemas.microsoft.com/office/drawing/2014/main" id="{7A84EE3C-0FBB-46C4-98BE-0DC89BA2A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6491288"/>
            <a:ext cx="2073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1200"/>
              <a:t>http://www.chrisjordan.com</a:t>
            </a:r>
            <a:r>
              <a:rPr lang="en-US" altLang="en-US"/>
              <a:t>/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>
            <a:extLst>
              <a:ext uri="{FF2B5EF4-FFF2-40B4-BE49-F238E27FC236}">
                <a16:creationId xmlns:a16="http://schemas.microsoft.com/office/drawing/2014/main" id="{26661062-1DB7-41C0-BED1-CFE9C0F77E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 it Sustainable?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4FCE3CD-2F7E-477E-BBC5-6421509AF0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32038"/>
            <a:ext cx="7391400" cy="4525962"/>
          </a:xfrm>
        </p:spPr>
        <p:txBody>
          <a:bodyPr/>
          <a:lstStyle/>
          <a:p>
            <a:pPr eaLnBrk="1" hangingPunct="1"/>
            <a:r>
              <a:rPr lang="en-US" altLang="en-US"/>
              <a:t>Can this activity be done without causing damage in these three areas?</a:t>
            </a:r>
          </a:p>
          <a:p>
            <a:pPr eaLnBrk="1" hangingPunct="1"/>
            <a:r>
              <a:rPr lang="en-US" altLang="en-US"/>
              <a:t>Can this activity be done so that people in the future will have the same opportunities to do this activity?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>
            <a:extLst>
              <a:ext uri="{FF2B5EF4-FFF2-40B4-BE49-F238E27FC236}">
                <a16:creationId xmlns:a16="http://schemas.microsoft.com/office/drawing/2014/main" id="{DE93664E-B79F-4857-B6F7-84F60B666F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 it Sustainable?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885D5AE-C164-45FF-84C5-CDFA96C3F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32038"/>
            <a:ext cx="7254875" cy="452596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lvl="1" algn="r"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			</a:t>
            </a:r>
            <a:r>
              <a:rPr lang="en-US" altLang="en-US" sz="3600" b="1"/>
              <a:t>Driving</a:t>
            </a:r>
          </a:p>
          <a:p>
            <a:pPr lvl="1" algn="r" eaLnBrk="1" hangingPunct="1">
              <a:lnSpc>
                <a:spcPct val="90000"/>
              </a:lnSpc>
              <a:buFontTx/>
              <a:buNone/>
            </a:pPr>
            <a:endParaRPr lang="en-US" altLang="en-US" sz="3600"/>
          </a:p>
          <a:p>
            <a:pPr lvl="1" algn="r" eaLnBrk="1" hangingPunct="1">
              <a:lnSpc>
                <a:spcPct val="90000"/>
              </a:lnSpc>
              <a:buFontTx/>
              <a:buNone/>
            </a:pPr>
            <a:endParaRPr lang="en-US" altLang="en-US" sz="3600"/>
          </a:p>
          <a:p>
            <a:pPr lvl="1" algn="r"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			</a:t>
            </a:r>
            <a:r>
              <a:rPr lang="en-US" altLang="en-US" i="1"/>
              <a:t>Think-Pair-Share Activity #1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3600" i="1"/>
          </a:p>
        </p:txBody>
      </p:sp>
      <p:pic>
        <p:nvPicPr>
          <p:cNvPr id="28676" name="Picture 6" descr="MCj02872760000[1]">
            <a:extLst>
              <a:ext uri="{FF2B5EF4-FFF2-40B4-BE49-F238E27FC236}">
                <a16:creationId xmlns:a16="http://schemas.microsoft.com/office/drawing/2014/main" id="{DBB96A6D-962D-4B1D-8461-474BA5165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3733800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>
            <a:extLst>
              <a:ext uri="{FF2B5EF4-FFF2-40B4-BE49-F238E27FC236}">
                <a16:creationId xmlns:a16="http://schemas.microsoft.com/office/drawing/2014/main" id="{3553B503-9A54-42A8-A819-FC0643F5C7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76200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  <a:r>
              <a:rPr lang="en-US" altLang="en-US" b="1"/>
              <a:t> 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/>
              <a:t>   Environment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/>
              <a:t>	Economy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/>
              <a:t>	Society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b="1"/>
          </a:p>
          <a:p>
            <a:pPr eaLnBrk="1" hangingPunct="1"/>
            <a:endParaRPr lang="en-US" altLang="en-US"/>
          </a:p>
        </p:txBody>
      </p:sp>
      <p:pic>
        <p:nvPicPr>
          <p:cNvPr id="29699" name="Picture 8" descr="MPj04009480000[1]">
            <a:extLst>
              <a:ext uri="{FF2B5EF4-FFF2-40B4-BE49-F238E27FC236}">
                <a16:creationId xmlns:a16="http://schemas.microsoft.com/office/drawing/2014/main" id="{24A6FD18-7CF4-46EF-A4DB-5B6AD2CEE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76600"/>
            <a:ext cx="2081213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9">
            <a:extLst>
              <a:ext uri="{FF2B5EF4-FFF2-40B4-BE49-F238E27FC236}">
                <a16:creationId xmlns:a16="http://schemas.microsoft.com/office/drawing/2014/main" id="{390BDF11-07DF-45FF-9FD4-0B1E86F33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093788"/>
            <a:ext cx="1758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54A0D4"/>
                </a:solidFill>
              </a:rPr>
              <a:t>Driving</a:t>
            </a:r>
          </a:p>
        </p:txBody>
      </p:sp>
      <p:sp>
        <p:nvSpPr>
          <p:cNvPr id="29701" name="Rectangle 10">
            <a:extLst>
              <a:ext uri="{FF2B5EF4-FFF2-40B4-BE49-F238E27FC236}">
                <a16:creationId xmlns:a16="http://schemas.microsoft.com/office/drawing/2014/main" id="{0097E8F6-5915-4B55-A1ED-F661D4D1A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514600"/>
            <a:ext cx="53943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54A0D4"/>
                </a:solidFill>
              </a:rPr>
              <a:t>How does driving impact the: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>
            <a:extLst>
              <a:ext uri="{FF2B5EF4-FFF2-40B4-BE49-F238E27FC236}">
                <a16:creationId xmlns:a16="http://schemas.microsoft.com/office/drawing/2014/main" id="{E3C5110C-2771-413C-93DA-3DD6920872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 it Sustainable?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975AA9A-495B-4527-A30D-E1A5CF293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332038"/>
            <a:ext cx="7254875" cy="4525962"/>
          </a:xfrm>
        </p:spPr>
        <p:txBody>
          <a:bodyPr/>
          <a:lstStyle/>
          <a:p>
            <a:pPr lvl="1" algn="r" eaLnBrk="1" hangingPunct="1">
              <a:buFontTx/>
              <a:buNone/>
            </a:pPr>
            <a:r>
              <a:rPr lang="en-US" altLang="en-US" sz="2000"/>
              <a:t>		</a:t>
            </a:r>
            <a:r>
              <a:rPr lang="en-US" altLang="en-US" sz="3200" b="1"/>
              <a:t>Choose one:</a:t>
            </a:r>
          </a:p>
          <a:p>
            <a:pPr lvl="1" algn="r" eaLnBrk="1" hangingPunct="1">
              <a:buFontTx/>
              <a:buNone/>
            </a:pPr>
            <a:r>
              <a:rPr lang="en-US" altLang="en-US" sz="2800"/>
              <a:t>Individual Activities</a:t>
            </a:r>
          </a:p>
          <a:p>
            <a:pPr lvl="1" algn="r" eaLnBrk="1" hangingPunct="1">
              <a:buFontTx/>
              <a:buNone/>
            </a:pPr>
            <a:r>
              <a:rPr lang="en-US" altLang="en-US" sz="2800"/>
              <a:t>School Activities</a:t>
            </a:r>
          </a:p>
          <a:p>
            <a:pPr lvl="1" algn="r" eaLnBrk="1" hangingPunct="1">
              <a:buFontTx/>
              <a:buNone/>
            </a:pPr>
            <a:r>
              <a:rPr lang="en-US" altLang="en-US" sz="2800"/>
              <a:t>Government Actions</a:t>
            </a:r>
          </a:p>
          <a:p>
            <a:pPr lvl="1" algn="r" eaLnBrk="1" hangingPunct="1">
              <a:buFontTx/>
              <a:buNone/>
            </a:pPr>
            <a:r>
              <a:rPr lang="en-US" altLang="en-US" sz="2800"/>
              <a:t>Business Products/Services</a:t>
            </a:r>
          </a:p>
          <a:p>
            <a:pPr lvl="1" algn="r" eaLnBrk="1" hangingPunct="1">
              <a:buFontTx/>
              <a:buNone/>
            </a:pPr>
            <a:endParaRPr lang="en-US" altLang="en-US" sz="3200"/>
          </a:p>
          <a:p>
            <a:pPr lvl="1" algn="r" eaLnBrk="1" hangingPunct="1">
              <a:buFontTx/>
              <a:buNone/>
            </a:pPr>
            <a:r>
              <a:rPr lang="en-US" altLang="en-US" sz="2000"/>
              <a:t>			</a:t>
            </a:r>
            <a:r>
              <a:rPr lang="en-US" altLang="en-US" i="1"/>
              <a:t>Think-Pair-Share Activity #2</a:t>
            </a:r>
          </a:p>
          <a:p>
            <a:pPr lvl="1" eaLnBrk="1" hangingPunct="1">
              <a:buFontTx/>
              <a:buNone/>
            </a:pPr>
            <a:endParaRPr lang="en-US" altLang="en-US" sz="3200" i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>
            <a:extLst>
              <a:ext uri="{FF2B5EF4-FFF2-40B4-BE49-F238E27FC236}">
                <a16:creationId xmlns:a16="http://schemas.microsoft.com/office/drawing/2014/main" id="{C9F5D827-31CD-4615-AF3C-616338673123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332038"/>
            <a:ext cx="4033838" cy="4525962"/>
          </a:xfrm>
        </p:spPr>
        <p:txBody>
          <a:bodyPr/>
          <a:lstStyle/>
          <a:p>
            <a:pPr lvl="1" eaLnBrk="1" hangingPunct="1">
              <a:buFontTx/>
              <a:buNone/>
            </a:pPr>
            <a:endParaRPr lang="en-US" altLang="en-US" sz="2400"/>
          </a:p>
          <a:p>
            <a:pPr lvl="1" eaLnBrk="1" hangingPunct="1">
              <a:buFontTx/>
              <a:buNone/>
            </a:pPr>
            <a:endParaRPr lang="en-US" altLang="en-US" sz="2400"/>
          </a:p>
        </p:txBody>
      </p:sp>
      <p:graphicFrame>
        <p:nvGraphicFramePr>
          <p:cNvPr id="81966" name="Group 46">
            <a:extLst>
              <a:ext uri="{FF2B5EF4-FFF2-40B4-BE49-F238E27FC236}">
                <a16:creationId xmlns:a16="http://schemas.microsoft.com/office/drawing/2014/main" id="{18303039-A722-45F6-8542-5388E3093203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304800" y="609600"/>
          <a:ext cx="8610600" cy="6029325"/>
        </p:xfrm>
        <a:graphic>
          <a:graphicData uri="http://schemas.openxmlformats.org/drawingml/2006/table">
            <a:tbl>
              <a:tblPr/>
              <a:tblGrid>
                <a:gridCol w="4176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49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Individual activities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-Owning/using a cell phone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-Driving above the speed limit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-Eating at McDonald’s for breakfast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-Drinking bottled water at lunch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-Shopping at the Saturday farmer’s market</a:t>
                      </a:r>
                    </a:p>
                  </a:txBody>
                  <a:tcPr marT="45725" marB="45725" horzOverflow="overflow">
                    <a:lnL w="254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873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School activities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873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 Hosting a Friday night high school football game</a:t>
                      </a:r>
                    </a:p>
                    <a:p>
                      <a:pPr marL="342900" marR="0" lvl="0" indent="-873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 Going on a class field trip to the zoo</a:t>
                      </a:r>
                    </a:p>
                    <a:p>
                      <a:pPr marL="342900" marR="0" lvl="0" indent="-873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 Buying recycled paper for copiers</a:t>
                      </a:r>
                    </a:p>
                    <a:p>
                      <a:pPr marL="342900" marR="0" lvl="0" indent="-873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 Selling soft drinks in vending machines</a:t>
                      </a:r>
                    </a:p>
                    <a:p>
                      <a:pPr marL="342900" marR="0" lvl="0" indent="-873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- Allowing students to drive off-campus for lunch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38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</a:tabLst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Government actions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429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Offering curbside trash pick-up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429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Raising the fee to ride public transportation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429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Building an energy efficient courthouse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429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Building sidewalks to the local high school from  neighboring suburbs</a:t>
                      </a:r>
                    </a:p>
                  </a:txBody>
                  <a:tcPr marT="45725" marB="45725" horzOverflow="overflow">
                    <a:lnL w="254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9888" algn="l"/>
                        </a:tabLst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Business products/services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69888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Making computers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69888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Producing organic cotton T-shirts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69888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Building a 5,000 sq ft. house in the suburbs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69888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Building a restaurant on a vacant lot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69888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Home delivery of a daily newspaper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>
                          <a:tab pos="369888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Raising pasture-fed beef to sell to consumers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>
            <a:extLst>
              <a:ext uri="{FF2B5EF4-FFF2-40B4-BE49-F238E27FC236}">
                <a16:creationId xmlns:a16="http://schemas.microsoft.com/office/drawing/2014/main" id="{8FAF732A-98F7-43E5-8224-C0C670822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 it Sustainable?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8D44013-F305-4835-B1ED-0B6A726FA9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32038"/>
            <a:ext cx="6705600" cy="4525962"/>
          </a:xfrm>
        </p:spPr>
        <p:txBody>
          <a:bodyPr/>
          <a:lstStyle/>
          <a:p>
            <a:pPr eaLnBrk="1" hangingPunct="1"/>
            <a:r>
              <a:rPr lang="en-US" altLang="en-US"/>
              <a:t>In your group, assess the sustainability of one activity from this list and determine whether it is economically, environmentally, and/or socially sustainable.  </a:t>
            </a:r>
          </a:p>
          <a:p>
            <a:pPr eaLnBrk="1" hangingPunct="1"/>
            <a:r>
              <a:rPr lang="en-US" altLang="en-US"/>
              <a:t>You need to be able to explain your decision(s) to the class.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>
            <a:extLst>
              <a:ext uri="{FF2B5EF4-FFF2-40B4-BE49-F238E27FC236}">
                <a16:creationId xmlns:a16="http://schemas.microsoft.com/office/drawing/2014/main" id="{4FD24CF2-D150-462D-BCB0-47A12AA29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Sustainability Scale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4D262A1-BDDB-46D3-8820-137DAC40F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700588"/>
            <a:ext cx="7924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3200" b="1">
                <a:solidFill>
                  <a:srgbClr val="54A0D4"/>
                </a:solidFill>
              </a:rPr>
              <a:t>Can something that is unsustainable be altered to become more sustainable?</a:t>
            </a: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15AA8949-F4C9-451E-9048-CE2200542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743575"/>
            <a:ext cx="74136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2800">
                <a:solidFill>
                  <a:srgbClr val="54A0D4"/>
                </a:solidFill>
              </a:rPr>
              <a:t>Choose an unsustainable activity and explain 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800">
                <a:solidFill>
                  <a:srgbClr val="54A0D4"/>
                </a:solidFill>
              </a:rPr>
              <a:t>how it could be made more sustainable.</a:t>
            </a:r>
          </a:p>
        </p:txBody>
      </p:sp>
      <p:pic>
        <p:nvPicPr>
          <p:cNvPr id="33797" name="Picture 5">
            <a:extLst>
              <a:ext uri="{FF2B5EF4-FFF2-40B4-BE49-F238E27FC236}">
                <a16:creationId xmlns:a16="http://schemas.microsoft.com/office/drawing/2014/main" id="{2385213A-E5DA-45BF-95C3-A6E9B6E08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8001000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>
            <a:extLst>
              <a:ext uri="{FF2B5EF4-FFF2-40B4-BE49-F238E27FC236}">
                <a16:creationId xmlns:a16="http://schemas.microsoft.com/office/drawing/2014/main" id="{093E3401-1616-474C-A91D-F0C710DE2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0"/>
            <a:ext cx="39624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5">
            <a:extLst>
              <a:ext uri="{FF2B5EF4-FFF2-40B4-BE49-F238E27FC236}">
                <a16:creationId xmlns:a16="http://schemas.microsoft.com/office/drawing/2014/main" id="{AB164DB0-E65A-4A0C-B065-FCA974521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95600"/>
            <a:ext cx="2819400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6">
            <a:extLst>
              <a:ext uri="{FF2B5EF4-FFF2-40B4-BE49-F238E27FC236}">
                <a16:creationId xmlns:a16="http://schemas.microsoft.com/office/drawing/2014/main" id="{189739B8-5873-421E-B1B0-0FCCEC045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248400"/>
            <a:ext cx="462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54A0D4"/>
                </a:solidFill>
              </a:rPr>
              <a:t>From: http://www.sustainablemeasures.com</a:t>
            </a:r>
          </a:p>
        </p:txBody>
      </p:sp>
      <p:sp>
        <p:nvSpPr>
          <p:cNvPr id="34821" name="Rectangle 7">
            <a:extLst>
              <a:ext uri="{FF2B5EF4-FFF2-40B4-BE49-F238E27FC236}">
                <a16:creationId xmlns:a16="http://schemas.microsoft.com/office/drawing/2014/main" id="{02F9EDCD-46FF-47DD-ADA9-46D441709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762000"/>
            <a:ext cx="65595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54A0D4"/>
                </a:solidFill>
              </a:rPr>
              <a:t>Three parts of sustainability: </a:t>
            </a:r>
          </a:p>
          <a:p>
            <a:pPr eaLnBrk="1" hangingPunct="1"/>
            <a:r>
              <a:rPr lang="en-US" altLang="en-US" sz="3600" b="1" i="1">
                <a:solidFill>
                  <a:srgbClr val="54A0D4"/>
                </a:solidFill>
              </a:rPr>
              <a:t>Two Interpretations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>
            <a:extLst>
              <a:ext uri="{FF2B5EF4-FFF2-40B4-BE49-F238E27FC236}">
                <a16:creationId xmlns:a16="http://schemas.microsoft.com/office/drawing/2014/main" id="{AF69691C-4ED1-4F3B-8763-A3D8B49C02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 Reduction Solutions 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1466C0A-1CC0-4C44-AF92-4DC580DC28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Reducing CO</a:t>
            </a:r>
            <a:r>
              <a:rPr lang="en-US" altLang="en-US" sz="3200" baseline="-25000"/>
              <a:t>2</a:t>
            </a:r>
            <a:r>
              <a:rPr lang="en-US" altLang="en-US" sz="3200"/>
              <a:t> emissions benefits: </a:t>
            </a:r>
          </a:p>
          <a:p>
            <a:pPr lvl="1" eaLnBrk="1" hangingPunct="1">
              <a:buFontTx/>
              <a:buChar char="•"/>
            </a:pPr>
            <a:r>
              <a:rPr lang="en-US" altLang="en-US" sz="3200"/>
              <a:t>The environment </a:t>
            </a:r>
          </a:p>
          <a:p>
            <a:pPr lvl="1" eaLnBrk="1" hangingPunct="1">
              <a:buFontTx/>
              <a:buChar char="•"/>
            </a:pPr>
            <a:r>
              <a:rPr lang="en-US" altLang="en-US" sz="3200"/>
              <a:t>The economy</a:t>
            </a:r>
          </a:p>
          <a:p>
            <a:pPr lvl="1" eaLnBrk="1" hangingPunct="1">
              <a:buFontTx/>
              <a:buChar char="•"/>
            </a:pPr>
            <a:r>
              <a:rPr lang="en-US" altLang="en-US" sz="3200"/>
              <a:t>Society</a:t>
            </a:r>
          </a:p>
          <a:p>
            <a:pPr eaLnBrk="1" hangingPunct="1">
              <a:buFontTx/>
              <a:buChar char="•"/>
            </a:pPr>
            <a:endParaRPr lang="en-US" altLang="en-US" sz="3200"/>
          </a:p>
          <a:p>
            <a:pPr eaLnBrk="1" hangingPunct="1"/>
            <a:r>
              <a:rPr lang="en-US" altLang="en-US" sz="3200"/>
              <a:t>Practices that benefit all three of these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200"/>
              <a:t>	 are said to be </a:t>
            </a:r>
            <a:r>
              <a:rPr lang="en-US" altLang="en-US" sz="3200" b="1"/>
              <a:t>sustainable.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>
            <a:extLst>
              <a:ext uri="{FF2B5EF4-FFF2-40B4-BE49-F238E27FC236}">
                <a16:creationId xmlns:a16="http://schemas.microsoft.com/office/drawing/2014/main" id="{A87641CA-8951-4879-90BB-6B2D0306E7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 Reduction Solutions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7437717-0899-4D10-BA05-240C5C8003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Individual behaviors and consumer choices impact an individual’s carbon footprint.</a:t>
            </a:r>
          </a:p>
          <a:p>
            <a:pPr eaLnBrk="1" hangingPunct="1"/>
            <a:endParaRPr lang="en-US" altLang="en-US"/>
          </a:p>
        </p:txBody>
      </p:sp>
      <p:pic>
        <p:nvPicPr>
          <p:cNvPr id="36868" name="Picture 4" descr="MPj04223680000[1]">
            <a:extLst>
              <a:ext uri="{FF2B5EF4-FFF2-40B4-BE49-F238E27FC236}">
                <a16:creationId xmlns:a16="http://schemas.microsoft.com/office/drawing/2014/main" id="{644EDE7D-C62A-4107-AD2F-961C3BAD1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29000"/>
            <a:ext cx="4419600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>
            <a:extLst>
              <a:ext uri="{FF2B5EF4-FFF2-40B4-BE49-F238E27FC236}">
                <a16:creationId xmlns:a16="http://schemas.microsoft.com/office/drawing/2014/main" id="{3BEE7778-4846-4093-B042-F802A6F5BB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One Strategy – Eat Local?</a:t>
            </a:r>
          </a:p>
        </p:txBody>
      </p:sp>
      <p:sp>
        <p:nvSpPr>
          <p:cNvPr id="37891" name="Rectangle 5">
            <a:extLst>
              <a:ext uri="{FF2B5EF4-FFF2-40B4-BE49-F238E27FC236}">
                <a16:creationId xmlns:a16="http://schemas.microsoft.com/office/drawing/2014/main" id="{BB1B4D44-4A33-42B4-BB91-2BA3ECB228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971800"/>
            <a:ext cx="40386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New Zealand raised lamb</a:t>
            </a:r>
          </a:p>
          <a:p>
            <a:pPr lvl="1" eaLnBrk="1" hangingPunct="1"/>
            <a:r>
              <a:rPr lang="en-US" altLang="en-US" sz="2000"/>
              <a:t>Pasture-raised</a:t>
            </a:r>
          </a:p>
          <a:p>
            <a:pPr lvl="1" eaLnBrk="1" hangingPunct="1"/>
            <a:r>
              <a:rPr lang="en-US" altLang="en-US" sz="2000"/>
              <a:t>11,000 miles by boat to UK</a:t>
            </a:r>
          </a:p>
          <a:p>
            <a:pPr lvl="1" eaLnBrk="1" hangingPunct="1"/>
            <a:r>
              <a:rPr lang="en-US" altLang="en-US" sz="2000"/>
              <a:t>1,520 lbs CO</a:t>
            </a:r>
            <a:r>
              <a:rPr lang="en-US" altLang="en-US" sz="2000" baseline="-25000"/>
              <a:t>2</a:t>
            </a:r>
            <a:r>
              <a:rPr lang="en-US" altLang="en-US" sz="2000"/>
              <a:t>/ton </a:t>
            </a:r>
          </a:p>
        </p:txBody>
      </p:sp>
      <p:pic>
        <p:nvPicPr>
          <p:cNvPr id="37892" name="Picture 4" descr="MCj04136320000[1]">
            <a:extLst>
              <a:ext uri="{FF2B5EF4-FFF2-40B4-BE49-F238E27FC236}">
                <a16:creationId xmlns:a16="http://schemas.microsoft.com/office/drawing/2014/main" id="{302B7300-06F1-4D54-AEE8-39CD8EBCB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304800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8">
            <a:extLst>
              <a:ext uri="{FF2B5EF4-FFF2-40B4-BE49-F238E27FC236}">
                <a16:creationId xmlns:a16="http://schemas.microsoft.com/office/drawing/2014/main" id="{A439DA4C-8878-4B58-A984-928FA517F3E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2971800"/>
            <a:ext cx="40386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UK raised lamb</a:t>
            </a:r>
          </a:p>
          <a:p>
            <a:pPr lvl="1" eaLnBrk="1" hangingPunct="1"/>
            <a:r>
              <a:rPr lang="en-US" altLang="en-US" sz="2000"/>
              <a:t>Conventionally grown, feed-reliant</a:t>
            </a:r>
          </a:p>
          <a:p>
            <a:pPr lvl="1" eaLnBrk="1" hangingPunct="1"/>
            <a:r>
              <a:rPr lang="en-US" altLang="en-US" sz="2000"/>
              <a:t>6,280 lbs CO</a:t>
            </a:r>
            <a:r>
              <a:rPr lang="en-US" altLang="en-US" sz="2000" baseline="-25000"/>
              <a:t>2</a:t>
            </a:r>
            <a:r>
              <a:rPr lang="en-US" altLang="en-US" sz="2000"/>
              <a:t>/ton</a:t>
            </a:r>
          </a:p>
          <a:p>
            <a:pPr lvl="1" eaLnBrk="1" hangingPunct="1"/>
            <a:endParaRPr lang="en-US" altLang="en-US" sz="2000"/>
          </a:p>
        </p:txBody>
      </p:sp>
      <p:sp>
        <p:nvSpPr>
          <p:cNvPr id="37894" name="Rectangle 9">
            <a:extLst>
              <a:ext uri="{FF2B5EF4-FFF2-40B4-BE49-F238E27FC236}">
                <a16:creationId xmlns:a16="http://schemas.microsoft.com/office/drawing/2014/main" id="{07308579-D50F-4229-AE2C-ECE81CF72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441575"/>
            <a:ext cx="4398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54A0D4"/>
                </a:solidFill>
              </a:rPr>
              <a:t>Is eating local always better?</a:t>
            </a:r>
          </a:p>
        </p:txBody>
      </p:sp>
      <p:sp>
        <p:nvSpPr>
          <p:cNvPr id="37895" name="Rectangle 10">
            <a:extLst>
              <a:ext uri="{FF2B5EF4-FFF2-40B4-BE49-F238E27FC236}">
                <a16:creationId xmlns:a16="http://schemas.microsoft.com/office/drawing/2014/main" id="{2371E3AE-4A44-406D-8501-43409D0D2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542088"/>
            <a:ext cx="4854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1400"/>
              <a:t>From study conducted at Lincoln University in New Zealand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>
            <a:extLst>
              <a:ext uri="{FF2B5EF4-FFF2-40B4-BE49-F238E27FC236}">
                <a16:creationId xmlns:a16="http://schemas.microsoft.com/office/drawing/2014/main" id="{16875D1A-A7D8-4B14-B8F8-A15FE616EA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Food Miles versus Lifecycle Assessment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CD81CD8-478F-467A-9352-A10F1FC2D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“Localism is not always the most environmentally sound solution if more emissions are generated at other stages of the product life cycle than during transport.”</a:t>
            </a:r>
          </a:p>
          <a:p>
            <a:pPr lvl="1" eaLnBrk="1" hangingPunct="1"/>
            <a:r>
              <a:rPr lang="en-US" altLang="en-US"/>
              <a:t>Landcare Research Manaaki Whenua, A New Zealand Environmental Research Organization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>
            <a:extLst>
              <a:ext uri="{FF2B5EF4-FFF2-40B4-BE49-F238E27FC236}">
                <a16:creationId xmlns:a16="http://schemas.microsoft.com/office/drawing/2014/main" id="{46D2A450-B2CC-478B-B425-027ACAA06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/>
              <a:t>Activity 3: Hidden Energy</a:t>
            </a:r>
          </a:p>
        </p:txBody>
      </p:sp>
      <p:pic>
        <p:nvPicPr>
          <p:cNvPr id="39939" name="Picture 3" descr="MCFD00942_0000[1]">
            <a:extLst>
              <a:ext uri="{FF2B5EF4-FFF2-40B4-BE49-F238E27FC236}">
                <a16:creationId xmlns:a16="http://schemas.microsoft.com/office/drawing/2014/main" id="{1339A66F-0415-47D9-B0EC-1488AFAA5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0305">
            <a:off x="7010400" y="3962400"/>
            <a:ext cx="115411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 descr="MCj02902500000[1]">
            <a:extLst>
              <a:ext uri="{FF2B5EF4-FFF2-40B4-BE49-F238E27FC236}">
                <a16:creationId xmlns:a16="http://schemas.microsoft.com/office/drawing/2014/main" id="{2EB0DE92-7545-46E8-B0F5-CA49C747A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69061">
            <a:off x="3609975" y="4619625"/>
            <a:ext cx="18065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MCj02961810000[1]">
            <a:extLst>
              <a:ext uri="{FF2B5EF4-FFF2-40B4-BE49-F238E27FC236}">
                <a16:creationId xmlns:a16="http://schemas.microsoft.com/office/drawing/2014/main" id="{349E744D-B9A2-4ACE-B2AE-D55F102A5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5642">
            <a:off x="1219200" y="4191000"/>
            <a:ext cx="1801813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6" descr="MCj02508370000[1]">
            <a:extLst>
              <a:ext uri="{FF2B5EF4-FFF2-40B4-BE49-F238E27FC236}">
                <a16:creationId xmlns:a16="http://schemas.microsoft.com/office/drawing/2014/main" id="{0A3012AF-1135-47D4-9E78-69477F89E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4146">
            <a:off x="2971800" y="2971800"/>
            <a:ext cx="1090613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7" descr="MCj03253380000[1]">
            <a:extLst>
              <a:ext uri="{FF2B5EF4-FFF2-40B4-BE49-F238E27FC236}">
                <a16:creationId xmlns:a16="http://schemas.microsoft.com/office/drawing/2014/main" id="{F0342523-581C-4EE6-96A4-159F64945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24200"/>
            <a:ext cx="1762125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Rectangle 8">
            <a:extLst>
              <a:ext uri="{FF2B5EF4-FFF2-40B4-BE49-F238E27FC236}">
                <a16:creationId xmlns:a16="http://schemas.microsoft.com/office/drawing/2014/main" id="{7B96CF55-C552-4F2E-985E-4EF36A5FB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341563"/>
            <a:ext cx="78501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rgbClr val="54A0D4"/>
                </a:solidFill>
              </a:rPr>
              <a:t>Everyday Items have Carbon Footprints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>
            <a:extLst>
              <a:ext uri="{FF2B5EF4-FFF2-40B4-BE49-F238E27FC236}">
                <a16:creationId xmlns:a16="http://schemas.microsoft.com/office/drawing/2014/main" id="{11C45C12-15DC-4D32-A494-5A3E2AAC77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Hidden Energy:</a:t>
            </a:r>
            <a:br>
              <a:rPr lang="en-US" altLang="en-US" sz="3200"/>
            </a:br>
            <a:r>
              <a:rPr lang="en-US" altLang="en-US"/>
              <a:t>Secondary Carbon Footprints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2B74DC8-28D5-4B80-8008-E91861AF72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Observe the object in front of you.</a:t>
            </a:r>
          </a:p>
          <a:p>
            <a:pPr eaLnBrk="1" hangingPunct="1"/>
            <a:r>
              <a:rPr lang="en-US" altLang="en-US"/>
              <a:t>Use the poster paper and markers provided to draw/diagram the materials used to make, market, utilize and dispose of this object.</a:t>
            </a:r>
          </a:p>
        </p:txBody>
      </p:sp>
      <p:pic>
        <p:nvPicPr>
          <p:cNvPr id="40964" name="Picture 4" descr="MCFD00942_0000[1]">
            <a:extLst>
              <a:ext uri="{FF2B5EF4-FFF2-40B4-BE49-F238E27FC236}">
                <a16:creationId xmlns:a16="http://schemas.microsoft.com/office/drawing/2014/main" id="{C5895FAD-78E4-4327-92B7-1FC1534BF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0305">
            <a:off x="6073775" y="4254500"/>
            <a:ext cx="105092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>
            <a:extLst>
              <a:ext uri="{FF2B5EF4-FFF2-40B4-BE49-F238E27FC236}">
                <a16:creationId xmlns:a16="http://schemas.microsoft.com/office/drawing/2014/main" id="{074955E9-86AD-4E3F-8497-F1604DCDE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Hidden Energy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E8B0151-FFFD-4A33-8193-7CB6288070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Consider the following as you observe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200"/>
              <a:t>	this object:</a:t>
            </a:r>
          </a:p>
          <a:p>
            <a:pPr lvl="1" eaLnBrk="1" hangingPunct="1"/>
            <a:r>
              <a:rPr lang="en-US" altLang="en-US" sz="2800"/>
              <a:t>Raw materials</a:t>
            </a:r>
          </a:p>
          <a:p>
            <a:pPr lvl="1" eaLnBrk="1" hangingPunct="1"/>
            <a:r>
              <a:rPr lang="en-US" altLang="en-US" sz="2800"/>
              <a:t>Manufacturing</a:t>
            </a:r>
          </a:p>
          <a:p>
            <a:pPr lvl="1" eaLnBrk="1" hangingPunct="1"/>
            <a:r>
              <a:rPr lang="en-US" altLang="en-US" sz="2800"/>
              <a:t>Packaging, transport, and storage</a:t>
            </a:r>
          </a:p>
          <a:p>
            <a:pPr lvl="1" eaLnBrk="1" hangingPunct="1"/>
            <a:r>
              <a:rPr lang="en-US" altLang="en-US" sz="2800"/>
              <a:t>Marketing</a:t>
            </a:r>
          </a:p>
          <a:p>
            <a:pPr lvl="1" eaLnBrk="1" hangingPunct="1"/>
            <a:r>
              <a:rPr lang="en-US" altLang="en-US" sz="2800"/>
              <a:t>Use/Lifespan </a:t>
            </a:r>
          </a:p>
          <a:p>
            <a:pPr lvl="1" eaLnBrk="1" hangingPunct="1"/>
            <a:r>
              <a:rPr lang="en-US" altLang="en-US" sz="2800"/>
              <a:t>Disposal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>
            <a:extLst>
              <a:ext uri="{FF2B5EF4-FFF2-40B4-BE49-F238E27FC236}">
                <a16:creationId xmlns:a16="http://schemas.microsoft.com/office/drawing/2014/main" id="{E7EE5120-2B94-4FE7-8B72-113F1F7FE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Hidden Energy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F782AC95-4D29-45E0-92D0-8E8C6FA35F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32038"/>
            <a:ext cx="6553200" cy="4525962"/>
          </a:xfrm>
        </p:spPr>
        <p:txBody>
          <a:bodyPr/>
          <a:lstStyle/>
          <a:p>
            <a:pPr eaLnBrk="1" hangingPunct="1"/>
            <a:r>
              <a:rPr lang="en-US" altLang="en-US"/>
              <a:t>Finally, indicate the steps on your diagram that use energy and result in CO</a:t>
            </a:r>
            <a:r>
              <a:rPr lang="en-US" altLang="en-US" baseline="-25000"/>
              <a:t>2</a:t>
            </a:r>
            <a:r>
              <a:rPr lang="en-US" altLang="en-US"/>
              <a:t> emissions.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3012" name="Picture 4" descr="MPj04286320000[1]">
            <a:extLst>
              <a:ext uri="{FF2B5EF4-FFF2-40B4-BE49-F238E27FC236}">
                <a16:creationId xmlns:a16="http://schemas.microsoft.com/office/drawing/2014/main" id="{7A025EF5-4F60-42DD-B7A6-952008D19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10000"/>
            <a:ext cx="4038600" cy="269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>
            <a:extLst>
              <a:ext uri="{FF2B5EF4-FFF2-40B4-BE49-F238E27FC236}">
                <a16:creationId xmlns:a16="http://schemas.microsoft.com/office/drawing/2014/main" id="{E8A219CD-B20B-4D78-9F1E-FCCDBFB79A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Hidden Energy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98277DA-6EDB-4225-850D-B1FEDDC67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View your object from the perspective of the manufacturer: How can the carbon footprint of your object be reduced? </a:t>
            </a:r>
          </a:p>
          <a:p>
            <a:pPr eaLnBrk="1" hangingPunct="1"/>
            <a:r>
              <a:rPr lang="en-US" altLang="en-US"/>
              <a:t>View your object from the perspective of the consumer: How can the carbon footprint of your object be reduced?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>
            <a:extLst>
              <a:ext uri="{FF2B5EF4-FFF2-40B4-BE49-F238E27FC236}">
                <a16:creationId xmlns:a16="http://schemas.microsoft.com/office/drawing/2014/main" id="{1595281F-2C05-403D-8005-AD1EEA522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Hidden Energy In the News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754110E-99BE-41C9-9FBF-81F87F0353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“Wal-Mart asks Suppliers to Rate Energy Use”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	 </a:t>
            </a:r>
            <a:r>
              <a:rPr lang="en-US" altLang="en-US" sz="2000" i="1"/>
              <a:t>The Wall Street Journal</a:t>
            </a:r>
            <a:r>
              <a:rPr lang="en-US" altLang="en-US" sz="2000"/>
              <a:t>, </a:t>
            </a:r>
            <a:r>
              <a:rPr lang="en-US" altLang="en-US" sz="2000" i="1"/>
              <a:t>September 24, 2007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25 – 30 companies that supply products such as DVDs, toothpaste, soap, milk, beer, vacuum cleaners, and soda will be asked to measure the amount of energy used to manufacture their products.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The company wants to cut packaging waste, increase fuel efficiency, and eventually operate entirely on renewable energy.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>
            <a:extLst>
              <a:ext uri="{FF2B5EF4-FFF2-40B4-BE49-F238E27FC236}">
                <a16:creationId xmlns:a16="http://schemas.microsoft.com/office/drawing/2014/main" id="{0BF06F18-6C92-436C-AC56-FE5D0774E3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86106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Hidden Energy </a:t>
            </a:r>
            <a:br>
              <a:rPr lang="en-US" altLang="en-US" sz="3200"/>
            </a:br>
            <a:r>
              <a:rPr lang="en-US" altLang="en-US" sz="3200"/>
              <a:t>&amp; The Informed Consumer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C13AAAD-3421-47F8-B4F1-A71CBDE38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en-US" altLang="en-US" sz="3200" b="1"/>
              <a:t>Carbon Labeling</a:t>
            </a:r>
          </a:p>
          <a:p>
            <a:pPr lvl="1" eaLnBrk="1" hangingPunct="1"/>
            <a:r>
              <a:rPr lang="en-US" altLang="en-US" sz="3200" b="1"/>
              <a:t>Sustainability Ratings</a:t>
            </a:r>
          </a:p>
          <a:p>
            <a:pPr lvl="1" eaLnBrk="1" hangingPunct="1"/>
            <a:r>
              <a:rPr lang="en-US" altLang="en-US" sz="3200" b="1"/>
              <a:t>Eco-labels &amp; Green Certification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>
            <a:extLst>
              <a:ext uri="{FF2B5EF4-FFF2-40B4-BE49-F238E27FC236}">
                <a16:creationId xmlns:a16="http://schemas.microsoft.com/office/drawing/2014/main" id="{B1CF604F-F8F7-4C48-A710-6CA838FBA5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 Labeling</a:t>
            </a:r>
          </a:p>
        </p:txBody>
      </p:sp>
      <p:pic>
        <p:nvPicPr>
          <p:cNvPr id="47107" name="Picture 3">
            <a:extLst>
              <a:ext uri="{FF2B5EF4-FFF2-40B4-BE49-F238E27FC236}">
                <a16:creationId xmlns:a16="http://schemas.microsoft.com/office/drawing/2014/main" id="{020EE608-2330-47FE-8A92-A01421B94DB9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362200"/>
            <a:ext cx="3352800" cy="4495800"/>
          </a:xfrm>
        </p:spPr>
      </p:pic>
      <p:pic>
        <p:nvPicPr>
          <p:cNvPr id="47108" name="Picture 5">
            <a:extLst>
              <a:ext uri="{FF2B5EF4-FFF2-40B4-BE49-F238E27FC236}">
                <a16:creationId xmlns:a16="http://schemas.microsoft.com/office/drawing/2014/main" id="{C7B1AFE7-C17A-4A0D-A4A9-022A8D168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38400"/>
            <a:ext cx="4114800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>
            <a:extLst>
              <a:ext uri="{FF2B5EF4-FFF2-40B4-BE49-F238E27FC236}">
                <a16:creationId xmlns:a16="http://schemas.microsoft.com/office/drawing/2014/main" id="{EA92806B-0130-4ECC-992F-5854243699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Sustainability Ratings</a:t>
            </a:r>
          </a:p>
        </p:txBody>
      </p:sp>
      <p:pic>
        <p:nvPicPr>
          <p:cNvPr id="48131" name="Picture 5">
            <a:extLst>
              <a:ext uri="{FF2B5EF4-FFF2-40B4-BE49-F238E27FC236}">
                <a16:creationId xmlns:a16="http://schemas.microsoft.com/office/drawing/2014/main" id="{DCBBB856-628B-43FF-93CA-5A2EB9BFCD89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382838"/>
            <a:ext cx="6934200" cy="4475162"/>
          </a:xfrm>
          <a:noFill/>
        </p:spPr>
      </p:pic>
      <p:sp>
        <p:nvSpPr>
          <p:cNvPr id="48132" name="Rectangle 6">
            <a:extLst>
              <a:ext uri="{FF2B5EF4-FFF2-40B4-BE49-F238E27FC236}">
                <a16:creationId xmlns:a16="http://schemas.microsoft.com/office/drawing/2014/main" id="{A9A2EAA5-1B9D-4E7A-A41B-C0BC63099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019800"/>
            <a:ext cx="2819400" cy="381000"/>
          </a:xfrm>
          <a:prstGeom prst="rect">
            <a:avLst/>
          </a:prstGeom>
          <a:solidFill>
            <a:srgbClr val="FFFF66">
              <a:alpha val="2705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8133" name="Rectangle 7">
            <a:extLst>
              <a:ext uri="{FF2B5EF4-FFF2-40B4-BE49-F238E27FC236}">
                <a16:creationId xmlns:a16="http://schemas.microsoft.com/office/drawing/2014/main" id="{0EFB65D5-AB54-46F1-B263-64D138AED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6019800"/>
            <a:ext cx="4048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100"/>
              <a:t> C+</a:t>
            </a:r>
          </a:p>
        </p:txBody>
      </p:sp>
      <p:sp>
        <p:nvSpPr>
          <p:cNvPr id="48134" name="Rectangle 8">
            <a:extLst>
              <a:ext uri="{FF2B5EF4-FFF2-40B4-BE49-F238E27FC236}">
                <a16:creationId xmlns:a16="http://schemas.microsoft.com/office/drawing/2014/main" id="{03D12151-F268-45FD-8F77-725EFC166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6172200"/>
            <a:ext cx="4048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100"/>
              <a:t> D+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>
            <a:extLst>
              <a:ext uri="{FF2B5EF4-FFF2-40B4-BE49-F238E27FC236}">
                <a16:creationId xmlns:a16="http://schemas.microsoft.com/office/drawing/2014/main" id="{5791CF8E-AF4E-4C1F-9E91-D0FF8348DB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Eco-Labels &amp; Green Certification</a:t>
            </a:r>
          </a:p>
        </p:txBody>
      </p:sp>
      <p:pic>
        <p:nvPicPr>
          <p:cNvPr id="49155" name="Picture 4">
            <a:extLst>
              <a:ext uri="{FF2B5EF4-FFF2-40B4-BE49-F238E27FC236}">
                <a16:creationId xmlns:a16="http://schemas.microsoft.com/office/drawing/2014/main" id="{D9D982B4-CA9F-46D7-9D13-8801D2C7FCEE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2362200"/>
            <a:ext cx="4648200" cy="4154488"/>
          </a:xfrm>
        </p:spPr>
      </p:pic>
      <p:sp>
        <p:nvSpPr>
          <p:cNvPr id="49156" name="Rectangle 5">
            <a:extLst>
              <a:ext uri="{FF2B5EF4-FFF2-40B4-BE49-F238E27FC236}">
                <a16:creationId xmlns:a16="http://schemas.microsoft.com/office/drawing/2014/main" id="{B701BACA-5195-4247-BF13-42CF89133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971800"/>
            <a:ext cx="4191000" cy="381000"/>
          </a:xfrm>
          <a:prstGeom prst="rect">
            <a:avLst/>
          </a:prstGeom>
          <a:solidFill>
            <a:srgbClr val="FFFF66">
              <a:alpha val="2705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9157" name="Picture 7">
            <a:extLst>
              <a:ext uri="{FF2B5EF4-FFF2-40B4-BE49-F238E27FC236}">
                <a16:creationId xmlns:a16="http://schemas.microsoft.com/office/drawing/2014/main" id="{92D41AF5-5FA5-4B53-ACCD-50D8072C6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819400"/>
            <a:ext cx="1524000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8">
            <a:extLst>
              <a:ext uri="{FF2B5EF4-FFF2-40B4-BE49-F238E27FC236}">
                <a16:creationId xmlns:a16="http://schemas.microsoft.com/office/drawing/2014/main" id="{5D77BD16-A163-4D7B-802F-59AE5C898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495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>
            <a:extLst>
              <a:ext uri="{FF2B5EF4-FFF2-40B4-BE49-F238E27FC236}">
                <a16:creationId xmlns:a16="http://schemas.microsoft.com/office/drawing/2014/main" id="{8343FBF0-CB08-4EA3-B5BE-DCEECD2A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 Reduction Solutions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15B7E2B-0820-4C74-B05D-A6D32FB27A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Individual behaviors and consumer choices impact an individual’s carbon footprint.</a:t>
            </a:r>
          </a:p>
          <a:p>
            <a:pPr eaLnBrk="1" hangingPunct="1"/>
            <a:endParaRPr lang="en-US" altLang="en-US"/>
          </a:p>
        </p:txBody>
      </p:sp>
      <p:pic>
        <p:nvPicPr>
          <p:cNvPr id="50180" name="Picture 4" descr="MPj04223680000[1]">
            <a:extLst>
              <a:ext uri="{FF2B5EF4-FFF2-40B4-BE49-F238E27FC236}">
                <a16:creationId xmlns:a16="http://schemas.microsoft.com/office/drawing/2014/main" id="{4EF17303-DA5D-4974-859A-B527FC0FE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29000"/>
            <a:ext cx="4419600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>
            <a:extLst>
              <a:ext uri="{FF2B5EF4-FFF2-40B4-BE49-F238E27FC236}">
                <a16:creationId xmlns:a16="http://schemas.microsoft.com/office/drawing/2014/main" id="{8A43E24E-F934-4BE1-B0CB-004C6AFD87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Acknowledgements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8DBC1CE-4BBE-45A1-91C0-C1A14B63D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ERP Staff</a:t>
            </a:r>
          </a:p>
          <a:p>
            <a:pPr eaLnBrk="1" hangingPunct="1"/>
            <a:r>
              <a:rPr lang="en-US" altLang="en-US"/>
              <a:t>Christie Hinson, </a:t>
            </a:r>
            <a:r>
              <a:rPr lang="en-US" altLang="en-US" sz="2400"/>
              <a:t>Civic Education Consortium, UNC</a:t>
            </a:r>
          </a:p>
          <a:p>
            <a:pPr eaLnBrk="1" hangingPunct="1"/>
            <a:r>
              <a:rPr lang="en-US" altLang="en-US"/>
              <a:t>Terri Buckner, </a:t>
            </a:r>
            <a:r>
              <a:rPr lang="en-US" altLang="en-US" sz="2400"/>
              <a:t>Office of Sustainability, UNC</a:t>
            </a:r>
          </a:p>
          <a:p>
            <a:pPr eaLnBrk="1" hangingPunct="1"/>
            <a:r>
              <a:rPr lang="en-US" altLang="en-US"/>
              <a:t>Z. Smith Reynolds Foundation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>
            <a:extLst>
              <a:ext uri="{FF2B5EF4-FFF2-40B4-BE49-F238E27FC236}">
                <a16:creationId xmlns:a16="http://schemas.microsoft.com/office/drawing/2014/main" id="{391A8960-55D4-454A-86FB-1040A36BD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Contact Information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F4FFB814-3FB9-4AB5-8139-87711D4BE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 b="1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/>
              <a:t>Dana Haine, Science Educator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Environmental Resource Program,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UNC Institute for the Environment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hlinkClick r:id="rId2"/>
              </a:rPr>
              <a:t>dhaine@unc.edu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(919) 843-5735</a:t>
            </a:r>
          </a:p>
          <a:p>
            <a:pPr eaLnBrk="1" hangingPunct="1"/>
            <a:endParaRPr lang="en-US" altLang="en-US" sz="100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2548</TotalTime>
  <Words>1250</Words>
  <Application>Microsoft Office PowerPoint</Application>
  <PresentationFormat>On-screen Show (4:3)</PresentationFormat>
  <Paragraphs>243</Paragraphs>
  <Slides>48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Wingdings</vt:lpstr>
      <vt:lpstr>Times New Roman</vt:lpstr>
      <vt:lpstr>Gill Sans MT</vt:lpstr>
      <vt:lpstr>Capsules</vt:lpstr>
      <vt:lpstr>Default Design</vt:lpstr>
      <vt:lpstr>Carbon Footprints &amp;  Sustainable Solutions: </vt:lpstr>
      <vt:lpstr>The Environmental  Resource Program</vt:lpstr>
      <vt:lpstr>Session Agenda</vt:lpstr>
      <vt:lpstr>List the various ways you depend on energy in a typical day. </vt:lpstr>
      <vt:lpstr>List the various ways you depend on energy in a typical day. </vt:lpstr>
      <vt:lpstr>American Energy Consumption</vt:lpstr>
      <vt:lpstr>Where does our energy come from?</vt:lpstr>
      <vt:lpstr>Where does our energy come from?</vt:lpstr>
      <vt:lpstr>What is the connection between Energy and Carbon Dioxide?</vt:lpstr>
      <vt:lpstr>What is the connection between Energy and Carbon Dioxide?</vt:lpstr>
      <vt:lpstr>What is the connection between Carbon Dioxide and Global Warming?</vt:lpstr>
      <vt:lpstr>What human activity produces the most greenhouse gases (CO2)?</vt:lpstr>
      <vt:lpstr>What human activity produces the most greenhouse gases (CO2)?</vt:lpstr>
      <vt:lpstr>Electricity Generation:</vt:lpstr>
      <vt:lpstr>The average person generates 94lbs of CO2 per day. </vt:lpstr>
      <vt:lpstr>Activity 1: What is your Carbon Footprint?</vt:lpstr>
      <vt:lpstr>Carbon Reduction Solutions </vt:lpstr>
      <vt:lpstr>Carbon Reduction Solutions </vt:lpstr>
      <vt:lpstr>PowerPoint Presentation</vt:lpstr>
      <vt:lpstr>Sustainability</vt:lpstr>
      <vt:lpstr>Sustainable Development</vt:lpstr>
      <vt:lpstr>Three Parts of Sustainability</vt:lpstr>
      <vt:lpstr>Is this sustainable?</vt:lpstr>
      <vt:lpstr>Is it Sustainable?</vt:lpstr>
      <vt:lpstr>Is it Sustainable?</vt:lpstr>
      <vt:lpstr>PowerPoint Presentation</vt:lpstr>
      <vt:lpstr>Is it Sustainable?</vt:lpstr>
      <vt:lpstr>PowerPoint Presentation</vt:lpstr>
      <vt:lpstr>Is it Sustainable?</vt:lpstr>
      <vt:lpstr>Sustainability Scale</vt:lpstr>
      <vt:lpstr>PowerPoint Presentation</vt:lpstr>
      <vt:lpstr>Carbon Reduction Solutions </vt:lpstr>
      <vt:lpstr>Carbon Reduction Solutions</vt:lpstr>
      <vt:lpstr>One Strategy – Eat Local?</vt:lpstr>
      <vt:lpstr>Food Miles versus Lifecycle Assessment</vt:lpstr>
      <vt:lpstr>Activity 3: Hidden Energy</vt:lpstr>
      <vt:lpstr>Hidden Energy: Secondary Carbon Footprints</vt:lpstr>
      <vt:lpstr>Hidden Energy</vt:lpstr>
      <vt:lpstr>Hidden Energy</vt:lpstr>
      <vt:lpstr>Hidden Energy</vt:lpstr>
      <vt:lpstr>Hidden Energy In the News</vt:lpstr>
      <vt:lpstr>Hidden Energy  &amp; The Informed Consumer</vt:lpstr>
      <vt:lpstr>Carbon Labeling</vt:lpstr>
      <vt:lpstr>Sustainability Ratings</vt:lpstr>
      <vt:lpstr>Eco-Labels &amp; Green Certification</vt:lpstr>
      <vt:lpstr>Carbon Reduction Solutions</vt:lpstr>
      <vt:lpstr>Acknowledgements</vt:lpstr>
      <vt:lpstr>Contact Information</vt:lpstr>
    </vt:vector>
  </TitlesOfParts>
  <Company>UNC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 Civics and Science: </dc:title>
  <dc:creator>Administrator</dc:creator>
  <cp:lastModifiedBy>Browdy, Jeanne</cp:lastModifiedBy>
  <cp:revision>59</cp:revision>
  <dcterms:created xsi:type="dcterms:W3CDTF">2007-05-22T21:44:09Z</dcterms:created>
  <dcterms:modified xsi:type="dcterms:W3CDTF">2020-10-19T17:23:20Z</dcterms:modified>
</cp:coreProperties>
</file>